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2192000" cy="6858000"/>
  <p:notesSz cx="6858000" cy="12192000"/>
  <p:embeddedFontLst>
    <p:embeddedFont>
      <p:font typeface="MiSans" pitchFamily="50" charset="-122"/>
      <p:regular r:id="rId27"/>
    </p:embeddedFont>
    <p:embeddedFont>
      <p:font typeface="Noto Sans SC" panose="020B0200000000000000" pitchFamily="34" charset="-122"/>
      <p:regular r:id="rId28"/>
      <p:bold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08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第一小组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汇报日期：2025/10/23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5" name="Image 1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防腐保温智能数字平台答辩</a:t>
            </a:r>
            <a:endParaRPr lang="en-US" sz="14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955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组织架构层功能矩阵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819400"/>
            <a:ext cx="3695700" cy="0"/>
          </a:xfrm>
          <a:prstGeom prst="line">
            <a:avLst/>
          </a:prstGeom>
          <a:noFill/>
          <a:ln w="50800">
            <a:solidFill>
              <a:srgbClr val="5C7CB3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254000" y="2819400"/>
            <a:ext cx="369570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0" y="0"/>
                </a:moveTo>
                <a:lnTo>
                  <a:pt x="3695700" y="0"/>
                </a:ln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57200" y="3073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Shape 4"/>
          <p:cNvSpPr/>
          <p:nvPr/>
        </p:nvSpPr>
        <p:spPr>
          <a:xfrm>
            <a:off x="533400" y="3175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27000" y="88900"/>
                </a:moveTo>
                <a:cubicBezTo>
                  <a:pt x="149780" y="88900"/>
                  <a:pt x="168275" y="70405"/>
                  <a:pt x="168275" y="47625"/>
                </a:cubicBezTo>
                <a:cubicBezTo>
                  <a:pt x="168275" y="24845"/>
                  <a:pt x="149780" y="6350"/>
                  <a:pt x="127000" y="6350"/>
                </a:cubicBezTo>
                <a:cubicBezTo>
                  <a:pt x="104220" y="6350"/>
                  <a:pt x="85725" y="24845"/>
                  <a:pt x="85725" y="47625"/>
                </a:cubicBezTo>
                <a:cubicBezTo>
                  <a:pt x="85725" y="70405"/>
                  <a:pt x="104220" y="88900"/>
                  <a:pt x="127000" y="88900"/>
                </a:cubicBezTo>
                <a:close/>
                <a:moveTo>
                  <a:pt x="38100" y="92075"/>
                </a:moveTo>
                <a:cubicBezTo>
                  <a:pt x="53871" y="92075"/>
                  <a:pt x="66675" y="79271"/>
                  <a:pt x="66675" y="63500"/>
                </a:cubicBezTo>
                <a:cubicBezTo>
                  <a:pt x="66675" y="47729"/>
                  <a:pt x="53871" y="34925"/>
                  <a:pt x="38100" y="34925"/>
                </a:cubicBezTo>
                <a:cubicBezTo>
                  <a:pt x="22329" y="34925"/>
                  <a:pt x="9525" y="47729"/>
                  <a:pt x="9525" y="63500"/>
                </a:cubicBezTo>
                <a:cubicBezTo>
                  <a:pt x="9525" y="79271"/>
                  <a:pt x="22329" y="92075"/>
                  <a:pt x="38100" y="92075"/>
                </a:cubicBezTo>
                <a:close/>
                <a:moveTo>
                  <a:pt x="0" y="165100"/>
                </a:moveTo>
                <a:lnTo>
                  <a:pt x="0" y="177800"/>
                </a:lnTo>
                <a:cubicBezTo>
                  <a:pt x="0" y="184825"/>
                  <a:pt x="5675" y="190500"/>
                  <a:pt x="12700" y="190500"/>
                </a:cubicBezTo>
                <a:lnTo>
                  <a:pt x="47109" y="190500"/>
                </a:lnTo>
                <a:cubicBezTo>
                  <a:pt x="45403" y="186611"/>
                  <a:pt x="44450" y="182324"/>
                  <a:pt x="44450" y="177800"/>
                </a:cubicBezTo>
                <a:lnTo>
                  <a:pt x="44450" y="171450"/>
                </a:lnTo>
                <a:cubicBezTo>
                  <a:pt x="44450" y="150336"/>
                  <a:pt x="52388" y="131048"/>
                  <a:pt x="65445" y="116443"/>
                </a:cubicBezTo>
                <a:cubicBezTo>
                  <a:pt x="60801" y="115054"/>
                  <a:pt x="55880" y="114300"/>
                  <a:pt x="50800" y="114300"/>
                </a:cubicBezTo>
                <a:cubicBezTo>
                  <a:pt x="22741" y="114300"/>
                  <a:pt x="0" y="137041"/>
                  <a:pt x="0" y="165100"/>
                </a:cubicBezTo>
                <a:close/>
                <a:moveTo>
                  <a:pt x="244475" y="63500"/>
                </a:moveTo>
                <a:cubicBezTo>
                  <a:pt x="244475" y="47729"/>
                  <a:pt x="231671" y="34925"/>
                  <a:pt x="215900" y="34925"/>
                </a:cubicBezTo>
                <a:cubicBezTo>
                  <a:pt x="200129" y="34925"/>
                  <a:pt x="187325" y="47729"/>
                  <a:pt x="187325" y="63500"/>
                </a:cubicBezTo>
                <a:cubicBezTo>
                  <a:pt x="187325" y="79271"/>
                  <a:pt x="200129" y="92075"/>
                  <a:pt x="215900" y="92075"/>
                </a:cubicBezTo>
                <a:cubicBezTo>
                  <a:pt x="231671" y="92075"/>
                  <a:pt x="244475" y="79271"/>
                  <a:pt x="244475" y="63500"/>
                </a:cubicBezTo>
                <a:close/>
                <a:moveTo>
                  <a:pt x="63500" y="171450"/>
                </a:moveTo>
                <a:lnTo>
                  <a:pt x="63500" y="177800"/>
                </a:lnTo>
                <a:cubicBezTo>
                  <a:pt x="63500" y="184825"/>
                  <a:pt x="69175" y="190500"/>
                  <a:pt x="76200" y="190500"/>
                </a:cubicBezTo>
                <a:lnTo>
                  <a:pt x="138430" y="190500"/>
                </a:lnTo>
                <a:cubicBezTo>
                  <a:pt x="135612" y="181928"/>
                  <a:pt x="135930" y="172879"/>
                  <a:pt x="142677" y="165100"/>
                </a:cubicBezTo>
                <a:cubicBezTo>
                  <a:pt x="137120" y="158671"/>
                  <a:pt x="134541" y="149344"/>
                  <a:pt x="138152" y="139978"/>
                </a:cubicBezTo>
                <a:cubicBezTo>
                  <a:pt x="140772" y="133191"/>
                  <a:pt x="144463" y="126841"/>
                  <a:pt x="149027" y="121206"/>
                </a:cubicBezTo>
                <a:cubicBezTo>
                  <a:pt x="151170" y="118586"/>
                  <a:pt x="153630" y="116562"/>
                  <a:pt x="156289" y="115094"/>
                </a:cubicBezTo>
                <a:cubicBezTo>
                  <a:pt x="147518" y="110530"/>
                  <a:pt x="137557" y="107950"/>
                  <a:pt x="127000" y="107950"/>
                </a:cubicBezTo>
                <a:cubicBezTo>
                  <a:pt x="91916" y="107950"/>
                  <a:pt x="63500" y="136366"/>
                  <a:pt x="63500" y="171450"/>
                </a:cubicBezTo>
                <a:close/>
                <a:moveTo>
                  <a:pt x="247888" y="153948"/>
                </a:moveTo>
                <a:cubicBezTo>
                  <a:pt x="250388" y="152519"/>
                  <a:pt x="251658" y="149542"/>
                  <a:pt x="250587" y="146804"/>
                </a:cubicBezTo>
                <a:cubicBezTo>
                  <a:pt x="248682" y="141883"/>
                  <a:pt x="246023" y="137239"/>
                  <a:pt x="242689" y="133152"/>
                </a:cubicBezTo>
                <a:cubicBezTo>
                  <a:pt x="240863" y="130889"/>
                  <a:pt x="237649" y="130493"/>
                  <a:pt x="235148" y="131961"/>
                </a:cubicBezTo>
                <a:cubicBezTo>
                  <a:pt x="226497" y="136962"/>
                  <a:pt x="215860" y="130850"/>
                  <a:pt x="215860" y="120809"/>
                </a:cubicBezTo>
                <a:cubicBezTo>
                  <a:pt x="215860" y="117912"/>
                  <a:pt x="213916" y="115332"/>
                  <a:pt x="211058" y="114895"/>
                </a:cubicBezTo>
                <a:cubicBezTo>
                  <a:pt x="205938" y="114102"/>
                  <a:pt x="200422" y="114102"/>
                  <a:pt x="195302" y="114895"/>
                </a:cubicBezTo>
                <a:cubicBezTo>
                  <a:pt x="192445" y="115332"/>
                  <a:pt x="190500" y="117912"/>
                  <a:pt x="190500" y="120809"/>
                </a:cubicBezTo>
                <a:cubicBezTo>
                  <a:pt x="190500" y="130810"/>
                  <a:pt x="179864" y="136962"/>
                  <a:pt x="171212" y="131961"/>
                </a:cubicBezTo>
                <a:cubicBezTo>
                  <a:pt x="168712" y="130532"/>
                  <a:pt x="165497" y="130929"/>
                  <a:pt x="163671" y="133152"/>
                </a:cubicBezTo>
                <a:cubicBezTo>
                  <a:pt x="160338" y="137239"/>
                  <a:pt x="157678" y="141883"/>
                  <a:pt x="155773" y="146804"/>
                </a:cubicBezTo>
                <a:cubicBezTo>
                  <a:pt x="154742" y="149503"/>
                  <a:pt x="155972" y="152479"/>
                  <a:pt x="158472" y="153908"/>
                </a:cubicBezTo>
                <a:cubicBezTo>
                  <a:pt x="167164" y="158909"/>
                  <a:pt x="167164" y="171172"/>
                  <a:pt x="158472" y="176212"/>
                </a:cubicBezTo>
                <a:cubicBezTo>
                  <a:pt x="155972" y="177641"/>
                  <a:pt x="154702" y="180618"/>
                  <a:pt x="155773" y="183317"/>
                </a:cubicBezTo>
                <a:cubicBezTo>
                  <a:pt x="157678" y="188238"/>
                  <a:pt x="160338" y="192881"/>
                  <a:pt x="163671" y="196969"/>
                </a:cubicBezTo>
                <a:cubicBezTo>
                  <a:pt x="165497" y="199231"/>
                  <a:pt x="168712" y="199628"/>
                  <a:pt x="171212" y="198160"/>
                </a:cubicBezTo>
                <a:cubicBezTo>
                  <a:pt x="179864" y="193159"/>
                  <a:pt x="190500" y="199311"/>
                  <a:pt x="190500" y="209312"/>
                </a:cubicBezTo>
                <a:cubicBezTo>
                  <a:pt x="190500" y="212209"/>
                  <a:pt x="192445" y="214789"/>
                  <a:pt x="195302" y="215225"/>
                </a:cubicBezTo>
                <a:cubicBezTo>
                  <a:pt x="200422" y="216019"/>
                  <a:pt x="205938" y="216019"/>
                  <a:pt x="211058" y="215225"/>
                </a:cubicBezTo>
                <a:cubicBezTo>
                  <a:pt x="213916" y="214789"/>
                  <a:pt x="215860" y="212209"/>
                  <a:pt x="215860" y="209312"/>
                </a:cubicBezTo>
                <a:cubicBezTo>
                  <a:pt x="215860" y="199311"/>
                  <a:pt x="226497" y="193159"/>
                  <a:pt x="235148" y="198160"/>
                </a:cubicBezTo>
                <a:cubicBezTo>
                  <a:pt x="237649" y="199588"/>
                  <a:pt x="240863" y="199192"/>
                  <a:pt x="242689" y="196969"/>
                </a:cubicBezTo>
                <a:cubicBezTo>
                  <a:pt x="246023" y="192881"/>
                  <a:pt x="248682" y="188238"/>
                  <a:pt x="250587" y="183317"/>
                </a:cubicBezTo>
                <a:cubicBezTo>
                  <a:pt x="251619" y="180618"/>
                  <a:pt x="250388" y="177641"/>
                  <a:pt x="247888" y="176212"/>
                </a:cubicBezTo>
                <a:cubicBezTo>
                  <a:pt x="239197" y="171212"/>
                  <a:pt x="239197" y="158948"/>
                  <a:pt x="247888" y="153908"/>
                </a:cubicBezTo>
                <a:close/>
                <a:moveTo>
                  <a:pt x="187325" y="165100"/>
                </a:moveTo>
                <a:cubicBezTo>
                  <a:pt x="187325" y="156338"/>
                  <a:pt x="194438" y="149225"/>
                  <a:pt x="203200" y="149225"/>
                </a:cubicBezTo>
                <a:cubicBezTo>
                  <a:pt x="211962" y="149225"/>
                  <a:pt x="219075" y="156338"/>
                  <a:pt x="219075" y="165100"/>
                </a:cubicBezTo>
                <a:cubicBezTo>
                  <a:pt x="219075" y="173862"/>
                  <a:pt x="211962" y="180975"/>
                  <a:pt x="203200" y="180975"/>
                </a:cubicBezTo>
                <a:cubicBezTo>
                  <a:pt x="194438" y="180975"/>
                  <a:pt x="187325" y="173862"/>
                  <a:pt x="187325" y="1651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16000" y="30988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用户管理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3632200"/>
            <a:ext cx="3289300" cy="863600"/>
          </a:xfrm>
          <a:prstGeom prst="rect">
            <a:avLst/>
          </a:prstGeom>
          <a:noFill/>
          <a:ln/>
        </p:spPr>
        <p:txBody>
          <a:bodyPr wrap="square" lIns="10160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用户资料扩展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会话管理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活动日志追踪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50333" y="3022600"/>
            <a:ext cx="3695700" cy="0"/>
          </a:xfrm>
          <a:prstGeom prst="line">
            <a:avLst/>
          </a:prstGeom>
          <a:noFill/>
          <a:ln w="50800">
            <a:solidFill>
              <a:srgbClr val="8FA7D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4250333" y="3022600"/>
            <a:ext cx="369570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0" y="0"/>
                </a:moveTo>
                <a:lnTo>
                  <a:pt x="3695700" y="0"/>
                </a:ln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453533" y="3276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3" name="Shape 10"/>
          <p:cNvSpPr/>
          <p:nvPr/>
        </p:nvSpPr>
        <p:spPr>
          <a:xfrm>
            <a:off x="4542433" y="3378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012333" y="33020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角色权限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453533" y="3835400"/>
            <a:ext cx="3289300" cy="863600"/>
          </a:xfrm>
          <a:prstGeom prst="rect">
            <a:avLst/>
          </a:prstGeom>
          <a:noFill/>
          <a:ln/>
        </p:spPr>
        <p:txBody>
          <a:bodyPr wrap="square" lIns="10160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权限组管理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权限审计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用户权限覆盖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246666" y="2819400"/>
            <a:ext cx="3695700" cy="0"/>
          </a:xfrm>
          <a:prstGeom prst="line">
            <a:avLst/>
          </a:prstGeom>
          <a:noFill/>
          <a:ln w="50800">
            <a:solidFill>
              <a:srgbClr val="7097E5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8246666" y="2819400"/>
            <a:ext cx="3695700" cy="1828800"/>
          </a:xfrm>
          <a:custGeom>
            <a:avLst/>
            <a:gdLst/>
            <a:ahLst/>
            <a:cxnLst/>
            <a:rect l="l" t="t" r="r" b="b"/>
            <a:pathLst>
              <a:path w="3695700" h="1828800">
                <a:moveTo>
                  <a:pt x="0" y="0"/>
                </a:moveTo>
                <a:lnTo>
                  <a:pt x="3695700" y="0"/>
                </a:lnTo>
                <a:lnTo>
                  <a:pt x="3695700" y="1727192"/>
                </a:lnTo>
                <a:cubicBezTo>
                  <a:pt x="3695700" y="1783308"/>
                  <a:pt x="3650208" y="1828800"/>
                  <a:pt x="35940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8449866" y="3073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9" name="Shape 16"/>
          <p:cNvSpPr/>
          <p:nvPr/>
        </p:nvSpPr>
        <p:spPr>
          <a:xfrm>
            <a:off x="8564166" y="3175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0" y="38100"/>
                </a:moveTo>
                <a:cubicBezTo>
                  <a:pt x="0" y="31075"/>
                  <a:pt x="5675" y="25400"/>
                  <a:pt x="12700" y="25400"/>
                </a:cubicBezTo>
                <a:lnTo>
                  <a:pt x="165100" y="25400"/>
                </a:lnTo>
                <a:cubicBezTo>
                  <a:pt x="172125" y="25400"/>
                  <a:pt x="177800" y="31075"/>
                  <a:pt x="177800" y="38100"/>
                </a:cubicBezTo>
                <a:cubicBezTo>
                  <a:pt x="177800" y="45125"/>
                  <a:pt x="172125" y="50800"/>
                  <a:pt x="165100" y="50800"/>
                </a:cubicBezTo>
                <a:lnTo>
                  <a:pt x="12700" y="50800"/>
                </a:lnTo>
                <a:cubicBezTo>
                  <a:pt x="5675" y="50800"/>
                  <a:pt x="0" y="45125"/>
                  <a:pt x="0" y="38100"/>
                </a:cubicBezTo>
                <a:close/>
                <a:moveTo>
                  <a:pt x="0" y="101600"/>
                </a:moveTo>
                <a:cubicBezTo>
                  <a:pt x="0" y="94575"/>
                  <a:pt x="5675" y="88900"/>
                  <a:pt x="12700" y="88900"/>
                </a:cubicBezTo>
                <a:lnTo>
                  <a:pt x="165100" y="88900"/>
                </a:lnTo>
                <a:cubicBezTo>
                  <a:pt x="172125" y="88900"/>
                  <a:pt x="177800" y="94575"/>
                  <a:pt x="177800" y="101600"/>
                </a:cubicBezTo>
                <a:cubicBezTo>
                  <a:pt x="177800" y="108625"/>
                  <a:pt x="172125" y="114300"/>
                  <a:pt x="165100" y="114300"/>
                </a:cubicBezTo>
                <a:lnTo>
                  <a:pt x="12700" y="114300"/>
                </a:lnTo>
                <a:cubicBezTo>
                  <a:pt x="5675" y="114300"/>
                  <a:pt x="0" y="108625"/>
                  <a:pt x="0" y="101600"/>
                </a:cubicBezTo>
                <a:close/>
                <a:moveTo>
                  <a:pt x="177800" y="165100"/>
                </a:moveTo>
                <a:cubicBezTo>
                  <a:pt x="177800" y="172125"/>
                  <a:pt x="172125" y="177800"/>
                  <a:pt x="165100" y="177800"/>
                </a:cubicBezTo>
                <a:lnTo>
                  <a:pt x="12700" y="177800"/>
                </a:lnTo>
                <a:cubicBezTo>
                  <a:pt x="5675" y="177800"/>
                  <a:pt x="0" y="172125"/>
                  <a:pt x="0" y="165100"/>
                </a:cubicBezTo>
                <a:cubicBezTo>
                  <a:pt x="0" y="158075"/>
                  <a:pt x="5675" y="152400"/>
                  <a:pt x="12700" y="152400"/>
                </a:cubicBezTo>
                <a:lnTo>
                  <a:pt x="165100" y="152400"/>
                </a:lnTo>
                <a:cubicBezTo>
                  <a:pt x="172125" y="152400"/>
                  <a:pt x="177800" y="158075"/>
                  <a:pt x="177800" y="1651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9008666" y="30988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菜单管理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449866" y="3632200"/>
            <a:ext cx="3289300" cy="863600"/>
          </a:xfrm>
          <a:prstGeom prst="rect">
            <a:avLst/>
          </a:prstGeom>
          <a:noFill/>
          <a:ln/>
        </p:spPr>
        <p:txBody>
          <a:bodyPr wrap="square" lIns="10160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菜单类型配置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可见性控制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细粒度权限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6667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系统配置层能力一览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2875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06400" y="2289175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系统配置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6400" y="2644775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分类管理，加密支持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216400" y="1428750"/>
            <a:ext cx="7721600" cy="2286000"/>
          </a:xfrm>
          <a:custGeom>
            <a:avLst/>
            <a:gdLst/>
            <a:ahLst/>
            <a:cxnLst/>
            <a:rect l="l" t="t" r="r" b="b"/>
            <a:pathLst>
              <a:path w="7721600" h="2286000">
                <a:moveTo>
                  <a:pt x="101590" y="0"/>
                </a:moveTo>
                <a:lnTo>
                  <a:pt x="7620010" y="0"/>
                </a:lnTo>
                <a:cubicBezTo>
                  <a:pt x="7676117" y="0"/>
                  <a:pt x="7721600" y="45483"/>
                  <a:pt x="7721600" y="101590"/>
                </a:cubicBezTo>
                <a:lnTo>
                  <a:pt x="7721600" y="2184410"/>
                </a:lnTo>
                <a:cubicBezTo>
                  <a:pt x="7721600" y="2240517"/>
                  <a:pt x="7676117" y="2286000"/>
                  <a:pt x="76200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4368800" y="2289175"/>
            <a:ext cx="792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安全监控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368800" y="2644775"/>
            <a:ext cx="7924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安全事件监控、风险评估、安全审计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3911600"/>
            <a:ext cx="7721600" cy="2286000"/>
          </a:xfrm>
          <a:custGeom>
            <a:avLst/>
            <a:gdLst/>
            <a:ahLst/>
            <a:cxnLst/>
            <a:rect l="l" t="t" r="r" b="b"/>
            <a:pathLst>
              <a:path w="7721600" h="2286000">
                <a:moveTo>
                  <a:pt x="101590" y="0"/>
                </a:moveTo>
                <a:lnTo>
                  <a:pt x="7620010" y="0"/>
                </a:lnTo>
                <a:cubicBezTo>
                  <a:pt x="7676117" y="0"/>
                  <a:pt x="7721600" y="45483"/>
                  <a:pt x="7721600" y="101590"/>
                </a:cubicBezTo>
                <a:lnTo>
                  <a:pt x="7721600" y="2184410"/>
                </a:lnTo>
                <a:cubicBezTo>
                  <a:pt x="7721600" y="2240517"/>
                  <a:pt x="7676117" y="2286000"/>
                  <a:pt x="76200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406400" y="4772025"/>
            <a:ext cx="792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数据分析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06400" y="5127625"/>
            <a:ext cx="7924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用户行为分析、性能监控、业务分析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800" y="391160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331200" y="4772025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系统维护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31200" y="5127625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维护计划、备份管理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pic>
        <p:nvPicPr>
          <p:cNvPr id="3" name="Image 1" descr="https://kimi-web-img.moonshot.cn/img/thumbs.dreamstime.com/9468f7dce3cbffcb3cdb2449e9bf960469ba5907.jpg"/>
          <p:cNvPicPr>
            <a:picLocks noChangeAspect="1"/>
          </p:cNvPicPr>
          <p:nvPr/>
        </p:nvPicPr>
        <p:blipFill>
          <a:blip r:embed="rId4"/>
          <a:srcRect l="16736" r="16736"/>
          <a:stretch/>
        </p:blipFill>
        <p:spPr>
          <a:xfrm>
            <a:off x="254000" y="889000"/>
            <a:ext cx="4673600" cy="5080000"/>
          </a:xfrm>
          <a:prstGeom prst="roundRect">
            <a:avLst>
              <a:gd name="adj" fmla="val 3261"/>
            </a:avLst>
          </a:prstGeom>
        </p:spPr>
      </p:pic>
      <p:sp>
        <p:nvSpPr>
          <p:cNvPr id="4" name="Text 0"/>
          <p:cNvSpPr/>
          <p:nvPr/>
        </p:nvSpPr>
        <p:spPr>
          <a:xfrm>
            <a:off x="5334000" y="254000"/>
            <a:ext cx="711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企业用户模块业务闭环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334000" y="914400"/>
            <a:ext cx="711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提供从信息管理到数据分析的完整解决方案，降低项目风险。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5334000" y="1473200"/>
            <a:ext cx="6604000" cy="609600"/>
          </a:xfrm>
          <a:custGeom>
            <a:avLst/>
            <a:gdLst/>
            <a:ahLst/>
            <a:cxnLst/>
            <a:rect l="l" t="t" r="r" b="b"/>
            <a:pathLst>
              <a:path w="6604000" h="609600">
                <a:moveTo>
                  <a:pt x="76200" y="0"/>
                </a:moveTo>
                <a:lnTo>
                  <a:pt x="6527800" y="0"/>
                </a:lnTo>
                <a:cubicBezTo>
                  <a:pt x="6569856" y="0"/>
                  <a:pt x="6604000" y="34144"/>
                  <a:pt x="6604000" y="76200"/>
                </a:cubicBezTo>
                <a:lnTo>
                  <a:pt x="6604000" y="533400"/>
                </a:lnTo>
                <a:cubicBezTo>
                  <a:pt x="6604000" y="575456"/>
                  <a:pt x="6569856" y="609600"/>
                  <a:pt x="65278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5435600" y="1574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8" name="Shape 4"/>
          <p:cNvSpPr/>
          <p:nvPr/>
        </p:nvSpPr>
        <p:spPr>
          <a:xfrm>
            <a:off x="5562600" y="16764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25400" y="0"/>
                </a:moveTo>
                <a:cubicBezTo>
                  <a:pt x="11390" y="0"/>
                  <a:pt x="0" y="11390"/>
                  <a:pt x="0" y="25400"/>
                </a:cubicBezTo>
                <a:lnTo>
                  <a:pt x="0" y="177800"/>
                </a:lnTo>
                <a:cubicBezTo>
                  <a:pt x="0" y="191810"/>
                  <a:pt x="11390" y="203200"/>
                  <a:pt x="25400" y="203200"/>
                </a:cubicBezTo>
                <a:lnTo>
                  <a:pt x="127000" y="203200"/>
                </a:lnTo>
                <a:cubicBezTo>
                  <a:pt x="141010" y="203200"/>
                  <a:pt x="152400" y="191810"/>
                  <a:pt x="152400" y="177800"/>
                </a:cubicBezTo>
                <a:lnTo>
                  <a:pt x="152400" y="25400"/>
                </a:lnTo>
                <a:cubicBezTo>
                  <a:pt x="152400" y="11390"/>
                  <a:pt x="141010" y="0"/>
                  <a:pt x="127000" y="0"/>
                </a:cubicBezTo>
                <a:lnTo>
                  <a:pt x="25400" y="0"/>
                </a:lnTo>
                <a:close/>
                <a:moveTo>
                  <a:pt x="69850" y="139700"/>
                </a:moveTo>
                <a:lnTo>
                  <a:pt x="82550" y="139700"/>
                </a:lnTo>
                <a:cubicBezTo>
                  <a:pt x="89575" y="139700"/>
                  <a:pt x="95250" y="145375"/>
                  <a:pt x="95250" y="152400"/>
                </a:cubicBezTo>
                <a:lnTo>
                  <a:pt x="95250" y="184150"/>
                </a:lnTo>
                <a:lnTo>
                  <a:pt x="57150" y="184150"/>
                </a:lnTo>
                <a:lnTo>
                  <a:pt x="57150" y="152400"/>
                </a:lnTo>
                <a:cubicBezTo>
                  <a:pt x="57150" y="145375"/>
                  <a:pt x="62825" y="139700"/>
                  <a:pt x="69850" y="139700"/>
                </a:cubicBezTo>
                <a:close/>
                <a:moveTo>
                  <a:pt x="38100" y="44450"/>
                </a:moveTo>
                <a:cubicBezTo>
                  <a:pt x="38100" y="40958"/>
                  <a:pt x="40958" y="38100"/>
                  <a:pt x="44450" y="38100"/>
                </a:cubicBezTo>
                <a:lnTo>
                  <a:pt x="57150" y="38100"/>
                </a:lnTo>
                <a:cubicBezTo>
                  <a:pt x="60643" y="38100"/>
                  <a:pt x="63500" y="40958"/>
                  <a:pt x="63500" y="44450"/>
                </a:cubicBezTo>
                <a:lnTo>
                  <a:pt x="63500" y="57150"/>
                </a:lnTo>
                <a:cubicBezTo>
                  <a:pt x="63500" y="60643"/>
                  <a:pt x="60643" y="63500"/>
                  <a:pt x="57150" y="63500"/>
                </a:cubicBezTo>
                <a:lnTo>
                  <a:pt x="44450" y="63500"/>
                </a:lnTo>
                <a:cubicBezTo>
                  <a:pt x="40958" y="63500"/>
                  <a:pt x="38100" y="60643"/>
                  <a:pt x="38100" y="57150"/>
                </a:cubicBezTo>
                <a:lnTo>
                  <a:pt x="38100" y="44450"/>
                </a:lnTo>
                <a:close/>
                <a:moveTo>
                  <a:pt x="95250" y="38100"/>
                </a:moveTo>
                <a:lnTo>
                  <a:pt x="107950" y="38100"/>
                </a:lnTo>
                <a:cubicBezTo>
                  <a:pt x="111443" y="38100"/>
                  <a:pt x="114300" y="40958"/>
                  <a:pt x="114300" y="44450"/>
                </a:cubicBezTo>
                <a:lnTo>
                  <a:pt x="114300" y="57150"/>
                </a:lnTo>
                <a:cubicBezTo>
                  <a:pt x="114300" y="60643"/>
                  <a:pt x="111443" y="63500"/>
                  <a:pt x="107950" y="63500"/>
                </a:cubicBezTo>
                <a:lnTo>
                  <a:pt x="95250" y="63500"/>
                </a:lnTo>
                <a:cubicBezTo>
                  <a:pt x="91757" y="63500"/>
                  <a:pt x="88900" y="60643"/>
                  <a:pt x="88900" y="57150"/>
                </a:cubicBezTo>
                <a:lnTo>
                  <a:pt x="88900" y="44450"/>
                </a:lnTo>
                <a:cubicBezTo>
                  <a:pt x="88900" y="40958"/>
                  <a:pt x="91757" y="38100"/>
                  <a:pt x="95250" y="38100"/>
                </a:cubicBezTo>
                <a:close/>
                <a:moveTo>
                  <a:pt x="38100" y="95250"/>
                </a:moveTo>
                <a:cubicBezTo>
                  <a:pt x="38100" y="91757"/>
                  <a:pt x="40958" y="88900"/>
                  <a:pt x="44450" y="88900"/>
                </a:cubicBezTo>
                <a:lnTo>
                  <a:pt x="57150" y="88900"/>
                </a:lnTo>
                <a:cubicBezTo>
                  <a:pt x="60643" y="88900"/>
                  <a:pt x="63500" y="91757"/>
                  <a:pt x="63500" y="95250"/>
                </a:cubicBezTo>
                <a:lnTo>
                  <a:pt x="63500" y="107950"/>
                </a:lnTo>
                <a:cubicBezTo>
                  <a:pt x="63500" y="111443"/>
                  <a:pt x="60643" y="114300"/>
                  <a:pt x="57150" y="114300"/>
                </a:cubicBezTo>
                <a:lnTo>
                  <a:pt x="44450" y="114300"/>
                </a:lnTo>
                <a:cubicBezTo>
                  <a:pt x="40958" y="114300"/>
                  <a:pt x="38100" y="111443"/>
                  <a:pt x="38100" y="107950"/>
                </a:cubicBezTo>
                <a:lnTo>
                  <a:pt x="38100" y="95250"/>
                </a:lnTo>
                <a:close/>
                <a:moveTo>
                  <a:pt x="95250" y="88900"/>
                </a:moveTo>
                <a:lnTo>
                  <a:pt x="107950" y="88900"/>
                </a:lnTo>
                <a:cubicBezTo>
                  <a:pt x="111443" y="88900"/>
                  <a:pt x="114300" y="91757"/>
                  <a:pt x="114300" y="95250"/>
                </a:cubicBezTo>
                <a:lnTo>
                  <a:pt x="114300" y="107950"/>
                </a:lnTo>
                <a:cubicBezTo>
                  <a:pt x="114300" y="111443"/>
                  <a:pt x="111443" y="114300"/>
                  <a:pt x="107950" y="114300"/>
                </a:cubicBezTo>
                <a:lnTo>
                  <a:pt x="95250" y="114300"/>
                </a:lnTo>
                <a:cubicBezTo>
                  <a:pt x="91757" y="114300"/>
                  <a:pt x="88900" y="111443"/>
                  <a:pt x="88900" y="107950"/>
                </a:cubicBezTo>
                <a:lnTo>
                  <a:pt x="88900" y="95250"/>
                </a:lnTo>
                <a:cubicBezTo>
                  <a:pt x="88900" y="91757"/>
                  <a:pt x="91757" y="88900"/>
                  <a:pt x="95250" y="889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5994400" y="1625600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企业信息管理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334000" y="2235200"/>
            <a:ext cx="6604000" cy="609600"/>
          </a:xfrm>
          <a:custGeom>
            <a:avLst/>
            <a:gdLst/>
            <a:ahLst/>
            <a:cxnLst/>
            <a:rect l="l" t="t" r="r" b="b"/>
            <a:pathLst>
              <a:path w="6604000" h="609600">
                <a:moveTo>
                  <a:pt x="76200" y="0"/>
                </a:moveTo>
                <a:lnTo>
                  <a:pt x="6527800" y="0"/>
                </a:lnTo>
                <a:cubicBezTo>
                  <a:pt x="6569856" y="0"/>
                  <a:pt x="6604000" y="34144"/>
                  <a:pt x="6604000" y="76200"/>
                </a:cubicBezTo>
                <a:lnTo>
                  <a:pt x="6604000" y="533400"/>
                </a:lnTo>
                <a:cubicBezTo>
                  <a:pt x="6604000" y="575456"/>
                  <a:pt x="6569856" y="609600"/>
                  <a:pt x="65278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5435600" y="2336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2" name="Shape 8"/>
          <p:cNvSpPr/>
          <p:nvPr/>
        </p:nvSpPr>
        <p:spPr>
          <a:xfrm>
            <a:off x="5511800" y="2438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27000" y="6350"/>
                </a:moveTo>
                <a:cubicBezTo>
                  <a:pt x="149780" y="6350"/>
                  <a:pt x="168275" y="24845"/>
                  <a:pt x="168275" y="47625"/>
                </a:cubicBezTo>
                <a:cubicBezTo>
                  <a:pt x="168275" y="70405"/>
                  <a:pt x="149780" y="88900"/>
                  <a:pt x="127000" y="88900"/>
                </a:cubicBezTo>
                <a:cubicBezTo>
                  <a:pt x="104220" y="88900"/>
                  <a:pt x="85725" y="70405"/>
                  <a:pt x="85725" y="47625"/>
                </a:cubicBezTo>
                <a:cubicBezTo>
                  <a:pt x="85725" y="24845"/>
                  <a:pt x="104220" y="6350"/>
                  <a:pt x="127000" y="6350"/>
                </a:cubicBezTo>
                <a:close/>
                <a:moveTo>
                  <a:pt x="38100" y="34925"/>
                </a:moveTo>
                <a:cubicBezTo>
                  <a:pt x="53871" y="34925"/>
                  <a:pt x="66675" y="47729"/>
                  <a:pt x="66675" y="63500"/>
                </a:cubicBezTo>
                <a:cubicBezTo>
                  <a:pt x="66675" y="79271"/>
                  <a:pt x="53871" y="92075"/>
                  <a:pt x="38100" y="92075"/>
                </a:cubicBezTo>
                <a:cubicBezTo>
                  <a:pt x="22329" y="92075"/>
                  <a:pt x="9525" y="79271"/>
                  <a:pt x="9525" y="63500"/>
                </a:cubicBezTo>
                <a:cubicBezTo>
                  <a:pt x="9525" y="47729"/>
                  <a:pt x="22329" y="34925"/>
                  <a:pt x="38100" y="34925"/>
                </a:cubicBezTo>
                <a:close/>
                <a:moveTo>
                  <a:pt x="0" y="165100"/>
                </a:moveTo>
                <a:cubicBezTo>
                  <a:pt x="0" y="137041"/>
                  <a:pt x="22741" y="114300"/>
                  <a:pt x="50800" y="114300"/>
                </a:cubicBezTo>
                <a:cubicBezTo>
                  <a:pt x="55880" y="114300"/>
                  <a:pt x="60801" y="115054"/>
                  <a:pt x="65445" y="116443"/>
                </a:cubicBezTo>
                <a:cubicBezTo>
                  <a:pt x="52388" y="131048"/>
                  <a:pt x="44450" y="150336"/>
                  <a:pt x="44450" y="171450"/>
                </a:cubicBezTo>
                <a:lnTo>
                  <a:pt x="44450" y="177800"/>
                </a:lnTo>
                <a:cubicBezTo>
                  <a:pt x="44450" y="182324"/>
                  <a:pt x="45403" y="186611"/>
                  <a:pt x="47109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lnTo>
                  <a:pt x="0" y="165100"/>
                </a:lnTo>
                <a:close/>
                <a:moveTo>
                  <a:pt x="206891" y="190500"/>
                </a:moveTo>
                <a:cubicBezTo>
                  <a:pt x="208597" y="186611"/>
                  <a:pt x="209550" y="182324"/>
                  <a:pt x="209550" y="177800"/>
                </a:cubicBezTo>
                <a:lnTo>
                  <a:pt x="209550" y="171450"/>
                </a:lnTo>
                <a:cubicBezTo>
                  <a:pt x="209550" y="150336"/>
                  <a:pt x="201613" y="131048"/>
                  <a:pt x="188555" y="116443"/>
                </a:cubicBezTo>
                <a:cubicBezTo>
                  <a:pt x="193199" y="115054"/>
                  <a:pt x="198120" y="114300"/>
                  <a:pt x="203200" y="114300"/>
                </a:cubicBezTo>
                <a:cubicBezTo>
                  <a:pt x="231259" y="114300"/>
                  <a:pt x="254000" y="137041"/>
                  <a:pt x="254000" y="165100"/>
                </a:cubicBezTo>
                <a:lnTo>
                  <a:pt x="254000" y="177800"/>
                </a:lnTo>
                <a:cubicBezTo>
                  <a:pt x="254000" y="184825"/>
                  <a:pt x="248325" y="190500"/>
                  <a:pt x="241300" y="190500"/>
                </a:cubicBezTo>
                <a:lnTo>
                  <a:pt x="206891" y="190500"/>
                </a:lnTo>
                <a:close/>
                <a:moveTo>
                  <a:pt x="187325" y="63500"/>
                </a:moveTo>
                <a:cubicBezTo>
                  <a:pt x="187325" y="47729"/>
                  <a:pt x="200129" y="34925"/>
                  <a:pt x="215900" y="34925"/>
                </a:cubicBezTo>
                <a:cubicBezTo>
                  <a:pt x="231671" y="34925"/>
                  <a:pt x="244475" y="47729"/>
                  <a:pt x="244475" y="63500"/>
                </a:cubicBezTo>
                <a:cubicBezTo>
                  <a:pt x="244475" y="79271"/>
                  <a:pt x="231671" y="92075"/>
                  <a:pt x="215900" y="92075"/>
                </a:cubicBezTo>
                <a:cubicBezTo>
                  <a:pt x="200129" y="92075"/>
                  <a:pt x="187325" y="79271"/>
                  <a:pt x="187325" y="63500"/>
                </a:cubicBezTo>
                <a:close/>
                <a:moveTo>
                  <a:pt x="63500" y="171450"/>
                </a:moveTo>
                <a:cubicBezTo>
                  <a:pt x="63500" y="136366"/>
                  <a:pt x="91916" y="107950"/>
                  <a:pt x="127000" y="107950"/>
                </a:cubicBezTo>
                <a:cubicBezTo>
                  <a:pt x="162084" y="107950"/>
                  <a:pt x="190500" y="136366"/>
                  <a:pt x="190500" y="171450"/>
                </a:cubicBezTo>
                <a:lnTo>
                  <a:pt x="190500" y="177800"/>
                </a:lnTo>
                <a:cubicBezTo>
                  <a:pt x="190500" y="184825"/>
                  <a:pt x="184825" y="190500"/>
                  <a:pt x="177800" y="190500"/>
                </a:cubicBezTo>
                <a:lnTo>
                  <a:pt x="76200" y="190500"/>
                </a:lnTo>
                <a:cubicBezTo>
                  <a:pt x="69175" y="190500"/>
                  <a:pt x="63500" y="184825"/>
                  <a:pt x="63500" y="177800"/>
                </a:cubicBezTo>
                <a:lnTo>
                  <a:pt x="63500" y="1714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5994400" y="23876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员工管理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5334000" y="2997200"/>
            <a:ext cx="6604000" cy="609600"/>
          </a:xfrm>
          <a:custGeom>
            <a:avLst/>
            <a:gdLst/>
            <a:ahLst/>
            <a:cxnLst/>
            <a:rect l="l" t="t" r="r" b="b"/>
            <a:pathLst>
              <a:path w="6604000" h="609600">
                <a:moveTo>
                  <a:pt x="76200" y="0"/>
                </a:moveTo>
                <a:lnTo>
                  <a:pt x="6527800" y="0"/>
                </a:lnTo>
                <a:cubicBezTo>
                  <a:pt x="6569856" y="0"/>
                  <a:pt x="6604000" y="34144"/>
                  <a:pt x="6604000" y="76200"/>
                </a:cubicBezTo>
                <a:lnTo>
                  <a:pt x="6604000" y="533400"/>
                </a:lnTo>
                <a:cubicBezTo>
                  <a:pt x="6604000" y="575456"/>
                  <a:pt x="6569856" y="609600"/>
                  <a:pt x="65278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5435600" y="3098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Shape 12"/>
          <p:cNvSpPr/>
          <p:nvPr/>
        </p:nvSpPr>
        <p:spPr>
          <a:xfrm>
            <a:off x="5537200" y="3200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3102" y="14407"/>
                </a:moveTo>
                <a:cubicBezTo>
                  <a:pt x="57428" y="17423"/>
                  <a:pt x="58460" y="23376"/>
                  <a:pt x="55443" y="27662"/>
                </a:cubicBezTo>
                <a:lnTo>
                  <a:pt x="33218" y="59412"/>
                </a:lnTo>
                <a:cubicBezTo>
                  <a:pt x="31591" y="61714"/>
                  <a:pt x="29051" y="63182"/>
                  <a:pt x="26233" y="63421"/>
                </a:cubicBezTo>
                <a:cubicBezTo>
                  <a:pt x="23416" y="63659"/>
                  <a:pt x="20638" y="62706"/>
                  <a:pt x="18653" y="60722"/>
                </a:cubicBezTo>
                <a:lnTo>
                  <a:pt x="2778" y="44847"/>
                </a:lnTo>
                <a:cubicBezTo>
                  <a:pt x="-913" y="41116"/>
                  <a:pt x="-913" y="35084"/>
                  <a:pt x="2778" y="31353"/>
                </a:cubicBezTo>
                <a:cubicBezTo>
                  <a:pt x="6469" y="27622"/>
                  <a:pt x="12541" y="27662"/>
                  <a:pt x="16272" y="31353"/>
                </a:cubicBezTo>
                <a:lnTo>
                  <a:pt x="24130" y="39211"/>
                </a:lnTo>
                <a:lnTo>
                  <a:pt x="39846" y="16748"/>
                </a:lnTo>
                <a:cubicBezTo>
                  <a:pt x="42863" y="12422"/>
                  <a:pt x="48816" y="11390"/>
                  <a:pt x="53102" y="14407"/>
                </a:cubicBezTo>
                <a:close/>
                <a:moveTo>
                  <a:pt x="53102" y="77907"/>
                </a:moveTo>
                <a:cubicBezTo>
                  <a:pt x="57428" y="80923"/>
                  <a:pt x="58460" y="86876"/>
                  <a:pt x="55443" y="91162"/>
                </a:cubicBezTo>
                <a:lnTo>
                  <a:pt x="33218" y="122912"/>
                </a:lnTo>
                <a:cubicBezTo>
                  <a:pt x="31591" y="125214"/>
                  <a:pt x="29051" y="126683"/>
                  <a:pt x="26233" y="126921"/>
                </a:cubicBezTo>
                <a:cubicBezTo>
                  <a:pt x="23416" y="127159"/>
                  <a:pt x="20638" y="126206"/>
                  <a:pt x="18653" y="124222"/>
                </a:cubicBezTo>
                <a:lnTo>
                  <a:pt x="2778" y="108347"/>
                </a:lnTo>
                <a:cubicBezTo>
                  <a:pt x="-953" y="104616"/>
                  <a:pt x="-953" y="98584"/>
                  <a:pt x="2778" y="94893"/>
                </a:cubicBezTo>
                <a:cubicBezTo>
                  <a:pt x="6509" y="91202"/>
                  <a:pt x="12541" y="91162"/>
                  <a:pt x="16232" y="94893"/>
                </a:cubicBezTo>
                <a:lnTo>
                  <a:pt x="24090" y="102751"/>
                </a:lnTo>
                <a:lnTo>
                  <a:pt x="39807" y="80288"/>
                </a:lnTo>
                <a:cubicBezTo>
                  <a:pt x="42823" y="75962"/>
                  <a:pt x="48776" y="74930"/>
                  <a:pt x="53062" y="77946"/>
                </a:cubicBezTo>
                <a:close/>
                <a:moveTo>
                  <a:pt x="88900" y="38100"/>
                </a:moveTo>
                <a:cubicBezTo>
                  <a:pt x="88900" y="31075"/>
                  <a:pt x="94575" y="25400"/>
                  <a:pt x="101600" y="25400"/>
                </a:cubicBezTo>
                <a:lnTo>
                  <a:pt x="190500" y="25400"/>
                </a:lnTo>
                <a:cubicBezTo>
                  <a:pt x="197525" y="25400"/>
                  <a:pt x="203200" y="31075"/>
                  <a:pt x="203200" y="38100"/>
                </a:cubicBezTo>
                <a:cubicBezTo>
                  <a:pt x="203200" y="45125"/>
                  <a:pt x="197525" y="50800"/>
                  <a:pt x="190500" y="50800"/>
                </a:cubicBezTo>
                <a:lnTo>
                  <a:pt x="101600" y="50800"/>
                </a:lnTo>
                <a:cubicBezTo>
                  <a:pt x="94575" y="50800"/>
                  <a:pt x="88900" y="45125"/>
                  <a:pt x="88900" y="38100"/>
                </a:cubicBezTo>
                <a:close/>
                <a:moveTo>
                  <a:pt x="88900" y="101600"/>
                </a:moveTo>
                <a:cubicBezTo>
                  <a:pt x="88900" y="94575"/>
                  <a:pt x="94575" y="88900"/>
                  <a:pt x="101600" y="88900"/>
                </a:cubicBezTo>
                <a:lnTo>
                  <a:pt x="190500" y="88900"/>
                </a:lnTo>
                <a:cubicBezTo>
                  <a:pt x="197525" y="88900"/>
                  <a:pt x="203200" y="94575"/>
                  <a:pt x="203200" y="101600"/>
                </a:cubicBezTo>
                <a:cubicBezTo>
                  <a:pt x="203200" y="108625"/>
                  <a:pt x="197525" y="114300"/>
                  <a:pt x="190500" y="114300"/>
                </a:cubicBezTo>
                <a:lnTo>
                  <a:pt x="101600" y="114300"/>
                </a:lnTo>
                <a:cubicBezTo>
                  <a:pt x="94575" y="114300"/>
                  <a:pt x="88900" y="108625"/>
                  <a:pt x="88900" y="101600"/>
                </a:cubicBezTo>
                <a:close/>
                <a:moveTo>
                  <a:pt x="63500" y="165100"/>
                </a:moveTo>
                <a:cubicBezTo>
                  <a:pt x="63500" y="158075"/>
                  <a:pt x="69175" y="152400"/>
                  <a:pt x="76200" y="152400"/>
                </a:cubicBezTo>
                <a:lnTo>
                  <a:pt x="190500" y="152400"/>
                </a:lnTo>
                <a:cubicBezTo>
                  <a:pt x="197525" y="152400"/>
                  <a:pt x="203200" y="158075"/>
                  <a:pt x="203200" y="165100"/>
                </a:cubicBezTo>
                <a:cubicBezTo>
                  <a:pt x="203200" y="172125"/>
                  <a:pt x="197525" y="177800"/>
                  <a:pt x="190500" y="177800"/>
                </a:cubicBezTo>
                <a:lnTo>
                  <a:pt x="76200" y="177800"/>
                </a:lnTo>
                <a:cubicBezTo>
                  <a:pt x="69175" y="177800"/>
                  <a:pt x="63500" y="172125"/>
                  <a:pt x="63500" y="165100"/>
                </a:cubicBezTo>
                <a:close/>
                <a:moveTo>
                  <a:pt x="25400" y="149225"/>
                </a:moveTo>
                <a:cubicBezTo>
                  <a:pt x="34162" y="149225"/>
                  <a:pt x="41275" y="156338"/>
                  <a:pt x="41275" y="165100"/>
                </a:cubicBezTo>
                <a:cubicBezTo>
                  <a:pt x="41275" y="173862"/>
                  <a:pt x="34162" y="180975"/>
                  <a:pt x="25400" y="180975"/>
                </a:cubicBezTo>
                <a:cubicBezTo>
                  <a:pt x="16638" y="180975"/>
                  <a:pt x="9525" y="173862"/>
                  <a:pt x="9525" y="165100"/>
                </a:cubicBezTo>
                <a:cubicBezTo>
                  <a:pt x="9525" y="156338"/>
                  <a:pt x="16638" y="149225"/>
                  <a:pt x="25400" y="1492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5994400" y="31496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项目管理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5334000" y="3759200"/>
            <a:ext cx="6604000" cy="609600"/>
          </a:xfrm>
          <a:custGeom>
            <a:avLst/>
            <a:gdLst/>
            <a:ahLst/>
            <a:cxnLst/>
            <a:rect l="l" t="t" r="r" b="b"/>
            <a:pathLst>
              <a:path w="6604000" h="609600">
                <a:moveTo>
                  <a:pt x="76200" y="0"/>
                </a:moveTo>
                <a:lnTo>
                  <a:pt x="6527800" y="0"/>
                </a:lnTo>
                <a:cubicBezTo>
                  <a:pt x="6569856" y="0"/>
                  <a:pt x="6604000" y="34144"/>
                  <a:pt x="6604000" y="76200"/>
                </a:cubicBezTo>
                <a:lnTo>
                  <a:pt x="6604000" y="533400"/>
                </a:lnTo>
                <a:cubicBezTo>
                  <a:pt x="6604000" y="575456"/>
                  <a:pt x="6569856" y="609600"/>
                  <a:pt x="65278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5435600" y="3860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20" name="Shape 16"/>
          <p:cNvSpPr/>
          <p:nvPr/>
        </p:nvSpPr>
        <p:spPr>
          <a:xfrm>
            <a:off x="5524500" y="3962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03359" y="95250"/>
                </a:moveTo>
                <a:lnTo>
                  <a:pt x="133509" y="95250"/>
                </a:lnTo>
                <a:cubicBezTo>
                  <a:pt x="126484" y="95250"/>
                  <a:pt x="120809" y="89575"/>
                  <a:pt x="120809" y="82550"/>
                </a:cubicBezTo>
                <a:lnTo>
                  <a:pt x="120809" y="12700"/>
                </a:lnTo>
                <a:cubicBezTo>
                  <a:pt x="120809" y="5675"/>
                  <a:pt x="126524" y="-79"/>
                  <a:pt x="133469" y="833"/>
                </a:cubicBezTo>
                <a:cubicBezTo>
                  <a:pt x="175935" y="6469"/>
                  <a:pt x="209590" y="40124"/>
                  <a:pt x="215225" y="82590"/>
                </a:cubicBezTo>
                <a:cubicBezTo>
                  <a:pt x="216138" y="89535"/>
                  <a:pt x="210383" y="95250"/>
                  <a:pt x="203359" y="95250"/>
                </a:cubicBezTo>
                <a:close/>
                <a:moveTo>
                  <a:pt x="88344" y="14764"/>
                </a:moveTo>
                <a:cubicBezTo>
                  <a:pt x="95528" y="13256"/>
                  <a:pt x="101759" y="19129"/>
                  <a:pt x="101759" y="26472"/>
                </a:cubicBezTo>
                <a:lnTo>
                  <a:pt x="101759" y="104775"/>
                </a:lnTo>
                <a:cubicBezTo>
                  <a:pt x="101759" y="106998"/>
                  <a:pt x="102552" y="109141"/>
                  <a:pt x="103942" y="110847"/>
                </a:cubicBezTo>
                <a:lnTo>
                  <a:pt x="156369" y="174109"/>
                </a:lnTo>
                <a:cubicBezTo>
                  <a:pt x="161012" y="179705"/>
                  <a:pt x="160020" y="188158"/>
                  <a:pt x="153630" y="191611"/>
                </a:cubicBezTo>
                <a:cubicBezTo>
                  <a:pt x="140097" y="198993"/>
                  <a:pt x="124579" y="203200"/>
                  <a:pt x="108109" y="203200"/>
                </a:cubicBezTo>
                <a:cubicBezTo>
                  <a:pt x="55523" y="203200"/>
                  <a:pt x="12859" y="160536"/>
                  <a:pt x="12859" y="107950"/>
                </a:cubicBezTo>
                <a:cubicBezTo>
                  <a:pt x="12859" y="62111"/>
                  <a:pt x="45204" y="23852"/>
                  <a:pt x="88344" y="14764"/>
                </a:cubicBezTo>
                <a:close/>
                <a:moveTo>
                  <a:pt x="189627" y="114300"/>
                </a:moveTo>
                <a:lnTo>
                  <a:pt x="215027" y="114300"/>
                </a:lnTo>
                <a:cubicBezTo>
                  <a:pt x="222369" y="114300"/>
                  <a:pt x="228243" y="120531"/>
                  <a:pt x="226735" y="127714"/>
                </a:cubicBezTo>
                <a:cubicBezTo>
                  <a:pt x="222687" y="146923"/>
                  <a:pt x="212844" y="163989"/>
                  <a:pt x="199112" y="177006"/>
                </a:cubicBezTo>
                <a:cubicBezTo>
                  <a:pt x="194231" y="181650"/>
                  <a:pt x="186571" y="180658"/>
                  <a:pt x="182285" y="175458"/>
                </a:cubicBezTo>
                <a:lnTo>
                  <a:pt x="148788" y="135096"/>
                </a:lnTo>
                <a:cubicBezTo>
                  <a:pt x="141922" y="126802"/>
                  <a:pt x="147836" y="114300"/>
                  <a:pt x="158552" y="114300"/>
                </a:cubicBezTo>
                <a:lnTo>
                  <a:pt x="189587" y="1143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7"/>
          <p:cNvSpPr/>
          <p:nvPr/>
        </p:nvSpPr>
        <p:spPr>
          <a:xfrm>
            <a:off x="5994400" y="39116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数据分析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082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个人用户模块成长路径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35052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5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54000" y="35052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6" name="Shape 3"/>
          <p:cNvSpPr/>
          <p:nvPr/>
        </p:nvSpPr>
        <p:spPr>
          <a:xfrm>
            <a:off x="457200" y="2946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C7CB3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673100" y="3200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52460" y="147638"/>
                </a:moveTo>
                <a:cubicBezTo>
                  <a:pt x="191887" y="147638"/>
                  <a:pt x="223897" y="115627"/>
                  <a:pt x="223897" y="76200"/>
                </a:cubicBezTo>
                <a:cubicBezTo>
                  <a:pt x="223897" y="36773"/>
                  <a:pt x="191887" y="4763"/>
                  <a:pt x="152460" y="4763"/>
                </a:cubicBezTo>
                <a:cubicBezTo>
                  <a:pt x="113032" y="4763"/>
                  <a:pt x="81022" y="36773"/>
                  <a:pt x="81022" y="76200"/>
                </a:cubicBezTo>
                <a:cubicBezTo>
                  <a:pt x="81022" y="115627"/>
                  <a:pt x="113032" y="147638"/>
                  <a:pt x="152460" y="147638"/>
                </a:cubicBezTo>
                <a:close/>
                <a:moveTo>
                  <a:pt x="134779" y="180975"/>
                </a:moveTo>
                <a:cubicBezTo>
                  <a:pt x="76140" y="180975"/>
                  <a:pt x="28635" y="228481"/>
                  <a:pt x="28635" y="287119"/>
                </a:cubicBezTo>
                <a:cubicBezTo>
                  <a:pt x="28635" y="296882"/>
                  <a:pt x="36552" y="304800"/>
                  <a:pt x="46315" y="304800"/>
                </a:cubicBezTo>
                <a:lnTo>
                  <a:pt x="163294" y="304800"/>
                </a:lnTo>
                <a:lnTo>
                  <a:pt x="169783" y="272355"/>
                </a:lnTo>
                <a:cubicBezTo>
                  <a:pt x="172343" y="259437"/>
                  <a:pt x="178713" y="247590"/>
                  <a:pt x="188000" y="238304"/>
                </a:cubicBezTo>
                <a:lnTo>
                  <a:pt x="228064" y="198239"/>
                </a:lnTo>
                <a:cubicBezTo>
                  <a:pt x="211395" y="187345"/>
                  <a:pt x="191512" y="181035"/>
                  <a:pt x="170081" y="181035"/>
                </a:cubicBezTo>
                <a:lnTo>
                  <a:pt x="134719" y="181035"/>
                </a:lnTo>
                <a:close/>
                <a:moveTo>
                  <a:pt x="197822" y="277951"/>
                </a:moveTo>
                <a:lnTo>
                  <a:pt x="190738" y="313432"/>
                </a:lnTo>
                <a:cubicBezTo>
                  <a:pt x="190619" y="313968"/>
                  <a:pt x="190560" y="314563"/>
                  <a:pt x="190560" y="315158"/>
                </a:cubicBezTo>
                <a:cubicBezTo>
                  <a:pt x="190560" y="319921"/>
                  <a:pt x="194429" y="323850"/>
                  <a:pt x="199251" y="323850"/>
                </a:cubicBezTo>
                <a:cubicBezTo>
                  <a:pt x="199846" y="323850"/>
                  <a:pt x="200382" y="323790"/>
                  <a:pt x="200978" y="323671"/>
                </a:cubicBezTo>
                <a:lnTo>
                  <a:pt x="236458" y="316587"/>
                </a:lnTo>
                <a:cubicBezTo>
                  <a:pt x="243840" y="315099"/>
                  <a:pt x="250627" y="311468"/>
                  <a:pt x="255925" y="306169"/>
                </a:cubicBezTo>
                <a:lnTo>
                  <a:pt x="326708" y="235387"/>
                </a:lnTo>
                <a:lnTo>
                  <a:pt x="279083" y="187762"/>
                </a:lnTo>
                <a:lnTo>
                  <a:pt x="208300" y="258544"/>
                </a:lnTo>
                <a:cubicBezTo>
                  <a:pt x="203002" y="263843"/>
                  <a:pt x="199370" y="270629"/>
                  <a:pt x="197882" y="278011"/>
                </a:cubicBezTo>
                <a:close/>
                <a:moveTo>
                  <a:pt x="357247" y="204728"/>
                </a:moveTo>
                <a:cubicBezTo>
                  <a:pt x="370403" y="191572"/>
                  <a:pt x="370403" y="170259"/>
                  <a:pt x="357247" y="157103"/>
                </a:cubicBezTo>
                <a:cubicBezTo>
                  <a:pt x="344091" y="143947"/>
                  <a:pt x="322778" y="143947"/>
                  <a:pt x="309622" y="157103"/>
                </a:cubicBezTo>
                <a:lnTo>
                  <a:pt x="292477" y="174248"/>
                </a:lnTo>
                <a:lnTo>
                  <a:pt x="340102" y="221873"/>
                </a:lnTo>
                <a:lnTo>
                  <a:pt x="357247" y="20472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508000" y="38608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个人信息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945334" y="2946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C7CB3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4199334" y="320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638" y="0"/>
                </a:moveTo>
                <a:cubicBezTo>
                  <a:pt x="142101" y="0"/>
                  <a:pt x="133588" y="8513"/>
                  <a:pt x="133588" y="19050"/>
                </a:cubicBezTo>
                <a:lnTo>
                  <a:pt x="133588" y="38100"/>
                </a:lnTo>
                <a:lnTo>
                  <a:pt x="38338" y="38100"/>
                </a:lnTo>
                <a:cubicBezTo>
                  <a:pt x="27801" y="38100"/>
                  <a:pt x="19288" y="46613"/>
                  <a:pt x="19288" y="57150"/>
                </a:cubicBezTo>
                <a:lnTo>
                  <a:pt x="19288" y="95250"/>
                </a:lnTo>
                <a:cubicBezTo>
                  <a:pt x="19288" y="105787"/>
                  <a:pt x="27801" y="114300"/>
                  <a:pt x="38338" y="114300"/>
                </a:cubicBezTo>
                <a:lnTo>
                  <a:pt x="133588" y="114300"/>
                </a:lnTo>
                <a:lnTo>
                  <a:pt x="133588" y="152400"/>
                </a:lnTo>
                <a:lnTo>
                  <a:pt x="42267" y="152400"/>
                </a:lnTo>
                <a:cubicBezTo>
                  <a:pt x="39767" y="152400"/>
                  <a:pt x="37326" y="153412"/>
                  <a:pt x="35540" y="155198"/>
                </a:cubicBezTo>
                <a:lnTo>
                  <a:pt x="6965" y="183773"/>
                </a:lnTo>
                <a:cubicBezTo>
                  <a:pt x="3274" y="187464"/>
                  <a:pt x="3274" y="193536"/>
                  <a:pt x="6965" y="197227"/>
                </a:cubicBezTo>
                <a:lnTo>
                  <a:pt x="35540" y="225802"/>
                </a:lnTo>
                <a:cubicBezTo>
                  <a:pt x="37326" y="227588"/>
                  <a:pt x="39767" y="228600"/>
                  <a:pt x="42267" y="228600"/>
                </a:cubicBezTo>
                <a:lnTo>
                  <a:pt x="133588" y="228600"/>
                </a:lnTo>
                <a:lnTo>
                  <a:pt x="133588" y="285750"/>
                </a:lnTo>
                <a:cubicBezTo>
                  <a:pt x="133588" y="296287"/>
                  <a:pt x="142101" y="304800"/>
                  <a:pt x="152638" y="304800"/>
                </a:cubicBezTo>
                <a:cubicBezTo>
                  <a:pt x="163175" y="304800"/>
                  <a:pt x="171688" y="296287"/>
                  <a:pt x="171688" y="285750"/>
                </a:cubicBezTo>
                <a:lnTo>
                  <a:pt x="171688" y="228600"/>
                </a:lnTo>
                <a:lnTo>
                  <a:pt x="266938" y="228600"/>
                </a:lnTo>
                <a:cubicBezTo>
                  <a:pt x="277475" y="228600"/>
                  <a:pt x="285988" y="220087"/>
                  <a:pt x="285988" y="209550"/>
                </a:cubicBezTo>
                <a:lnTo>
                  <a:pt x="285988" y="171450"/>
                </a:lnTo>
                <a:cubicBezTo>
                  <a:pt x="285988" y="160913"/>
                  <a:pt x="277475" y="152400"/>
                  <a:pt x="266938" y="152400"/>
                </a:cubicBezTo>
                <a:lnTo>
                  <a:pt x="171688" y="152400"/>
                </a:lnTo>
                <a:lnTo>
                  <a:pt x="171688" y="114300"/>
                </a:lnTo>
                <a:lnTo>
                  <a:pt x="263009" y="114300"/>
                </a:lnTo>
                <a:cubicBezTo>
                  <a:pt x="265509" y="114300"/>
                  <a:pt x="267950" y="113288"/>
                  <a:pt x="269736" y="111502"/>
                </a:cubicBezTo>
                <a:lnTo>
                  <a:pt x="298311" y="82927"/>
                </a:lnTo>
                <a:cubicBezTo>
                  <a:pt x="302002" y="79236"/>
                  <a:pt x="302002" y="73164"/>
                  <a:pt x="298311" y="69473"/>
                </a:cubicBezTo>
                <a:lnTo>
                  <a:pt x="269736" y="40898"/>
                </a:lnTo>
                <a:cubicBezTo>
                  <a:pt x="267950" y="39112"/>
                  <a:pt x="265509" y="38100"/>
                  <a:pt x="263009" y="38100"/>
                </a:cubicBezTo>
                <a:lnTo>
                  <a:pt x="171688" y="38100"/>
                </a:lnTo>
                <a:lnTo>
                  <a:pt x="171688" y="19050"/>
                </a:lnTo>
                <a:cubicBezTo>
                  <a:pt x="171688" y="8513"/>
                  <a:pt x="163175" y="0"/>
                  <a:pt x="15263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3996134" y="38608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项目跟踪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433469" y="2946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C7CB3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7687469" y="320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9653" y="21610"/>
                </a:moveTo>
                <a:cubicBezTo>
                  <a:pt x="86142" y="26134"/>
                  <a:pt x="87690" y="35064"/>
                  <a:pt x="83165" y="41493"/>
                </a:cubicBezTo>
                <a:lnTo>
                  <a:pt x="49828" y="89118"/>
                </a:lnTo>
                <a:cubicBezTo>
                  <a:pt x="47387" y="92571"/>
                  <a:pt x="43577" y="94774"/>
                  <a:pt x="39350" y="95131"/>
                </a:cubicBezTo>
                <a:cubicBezTo>
                  <a:pt x="35123" y="95488"/>
                  <a:pt x="30956" y="94059"/>
                  <a:pt x="27980" y="91083"/>
                </a:cubicBezTo>
                <a:lnTo>
                  <a:pt x="4167" y="67270"/>
                </a:lnTo>
                <a:cubicBezTo>
                  <a:pt x="-1369" y="61674"/>
                  <a:pt x="-1369" y="52626"/>
                  <a:pt x="4167" y="47030"/>
                </a:cubicBezTo>
                <a:cubicBezTo>
                  <a:pt x="9704" y="41434"/>
                  <a:pt x="18812" y="41493"/>
                  <a:pt x="24408" y="47030"/>
                </a:cubicBezTo>
                <a:lnTo>
                  <a:pt x="36195" y="58817"/>
                </a:lnTo>
                <a:lnTo>
                  <a:pt x="59769" y="25122"/>
                </a:lnTo>
                <a:cubicBezTo>
                  <a:pt x="64294" y="18633"/>
                  <a:pt x="73223" y="17085"/>
                  <a:pt x="79653" y="21610"/>
                </a:cubicBezTo>
                <a:close/>
                <a:moveTo>
                  <a:pt x="79653" y="116860"/>
                </a:moveTo>
                <a:cubicBezTo>
                  <a:pt x="86142" y="121384"/>
                  <a:pt x="87690" y="130314"/>
                  <a:pt x="83165" y="136743"/>
                </a:cubicBezTo>
                <a:lnTo>
                  <a:pt x="49828" y="184368"/>
                </a:lnTo>
                <a:cubicBezTo>
                  <a:pt x="47387" y="187821"/>
                  <a:pt x="43577" y="190024"/>
                  <a:pt x="39350" y="190381"/>
                </a:cubicBezTo>
                <a:cubicBezTo>
                  <a:pt x="35123" y="190738"/>
                  <a:pt x="30956" y="189309"/>
                  <a:pt x="27980" y="186333"/>
                </a:cubicBezTo>
                <a:lnTo>
                  <a:pt x="4167" y="162520"/>
                </a:lnTo>
                <a:cubicBezTo>
                  <a:pt x="-1429" y="156924"/>
                  <a:pt x="-1429" y="147876"/>
                  <a:pt x="4167" y="142339"/>
                </a:cubicBezTo>
                <a:cubicBezTo>
                  <a:pt x="9763" y="136803"/>
                  <a:pt x="18812" y="136743"/>
                  <a:pt x="24348" y="142339"/>
                </a:cubicBezTo>
                <a:lnTo>
                  <a:pt x="36135" y="154126"/>
                </a:lnTo>
                <a:lnTo>
                  <a:pt x="59710" y="120432"/>
                </a:lnTo>
                <a:cubicBezTo>
                  <a:pt x="64234" y="113943"/>
                  <a:pt x="73164" y="112395"/>
                  <a:pt x="79593" y="116919"/>
                </a:cubicBezTo>
                <a:close/>
                <a:moveTo>
                  <a:pt x="133350" y="57150"/>
                </a:moveTo>
                <a:cubicBezTo>
                  <a:pt x="133350" y="46613"/>
                  <a:pt x="141863" y="38100"/>
                  <a:pt x="152400" y="38100"/>
                </a:cubicBezTo>
                <a:lnTo>
                  <a:pt x="285750" y="38100"/>
                </a:lnTo>
                <a:cubicBezTo>
                  <a:pt x="296287" y="38100"/>
                  <a:pt x="304800" y="46613"/>
                  <a:pt x="304800" y="57150"/>
                </a:cubicBezTo>
                <a:cubicBezTo>
                  <a:pt x="304800" y="67687"/>
                  <a:pt x="296287" y="76200"/>
                  <a:pt x="285750" y="76200"/>
                </a:cubicBezTo>
                <a:lnTo>
                  <a:pt x="152400" y="76200"/>
                </a:lnTo>
                <a:cubicBezTo>
                  <a:pt x="141863" y="76200"/>
                  <a:pt x="133350" y="67687"/>
                  <a:pt x="133350" y="57150"/>
                </a:cubicBezTo>
                <a:close/>
                <a:moveTo>
                  <a:pt x="133350" y="152400"/>
                </a:moveTo>
                <a:cubicBezTo>
                  <a:pt x="133350" y="141863"/>
                  <a:pt x="141863" y="133350"/>
                  <a:pt x="15240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152400" y="171450"/>
                </a:lnTo>
                <a:cubicBezTo>
                  <a:pt x="141863" y="171450"/>
                  <a:pt x="133350" y="162937"/>
                  <a:pt x="133350" y="152400"/>
                </a:cubicBezTo>
                <a:close/>
                <a:moveTo>
                  <a:pt x="95250" y="247650"/>
                </a:moveTo>
                <a:cubicBezTo>
                  <a:pt x="95250" y="237113"/>
                  <a:pt x="103763" y="228600"/>
                  <a:pt x="114300" y="228600"/>
                </a:cubicBezTo>
                <a:lnTo>
                  <a:pt x="285750" y="228600"/>
                </a:lnTo>
                <a:cubicBezTo>
                  <a:pt x="296287" y="228600"/>
                  <a:pt x="304800" y="237113"/>
                  <a:pt x="304800" y="247650"/>
                </a:cubicBezTo>
                <a:cubicBezTo>
                  <a:pt x="304800" y="258187"/>
                  <a:pt x="296287" y="266700"/>
                  <a:pt x="285750" y="266700"/>
                </a:cubicBezTo>
                <a:lnTo>
                  <a:pt x="114300" y="266700"/>
                </a:lnTo>
                <a:cubicBezTo>
                  <a:pt x="103763" y="266700"/>
                  <a:pt x="95250" y="258187"/>
                  <a:pt x="95250" y="247650"/>
                </a:cubicBezTo>
                <a:close/>
                <a:moveTo>
                  <a:pt x="38100" y="223838"/>
                </a:moveTo>
                <a:cubicBezTo>
                  <a:pt x="51242" y="223838"/>
                  <a:pt x="61912" y="234508"/>
                  <a:pt x="61912" y="247650"/>
                </a:cubicBezTo>
                <a:cubicBezTo>
                  <a:pt x="61912" y="260792"/>
                  <a:pt x="51242" y="271463"/>
                  <a:pt x="38100" y="271463"/>
                </a:cubicBezTo>
                <a:cubicBezTo>
                  <a:pt x="24958" y="271463"/>
                  <a:pt x="14288" y="260792"/>
                  <a:pt x="14288" y="247650"/>
                </a:cubicBezTo>
                <a:cubicBezTo>
                  <a:pt x="14288" y="234508"/>
                  <a:pt x="24958" y="223838"/>
                  <a:pt x="38100" y="2238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484269" y="38608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任务管理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921603" y="2946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097E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11175603" y="320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10972403" y="38608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数据统计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0" y="45212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为个人从业者提供可视化成长曲线，增强平台粘性。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4000" y="783233"/>
            <a:ext cx="5689600" cy="5295900"/>
          </a:xfrm>
          <a:custGeom>
            <a:avLst/>
            <a:gdLst/>
            <a:ahLst/>
            <a:cxnLst/>
            <a:rect l="l" t="t" r="r" b="b"/>
            <a:pathLst>
              <a:path w="5689600" h="5295900">
                <a:moveTo>
                  <a:pt x="152416" y="0"/>
                </a:moveTo>
                <a:lnTo>
                  <a:pt x="5537184" y="0"/>
                </a:lnTo>
                <a:cubicBezTo>
                  <a:pt x="5621305" y="0"/>
                  <a:pt x="5689600" y="68295"/>
                  <a:pt x="5689600" y="152416"/>
                </a:cubicBezTo>
                <a:lnTo>
                  <a:pt x="5689600" y="5143484"/>
                </a:lnTo>
                <a:cubicBezTo>
                  <a:pt x="5689600" y="5227661"/>
                  <a:pt x="5621361" y="5295900"/>
                  <a:pt x="5537184" y="5295900"/>
                </a:cubicBezTo>
                <a:lnTo>
                  <a:pt x="152416" y="5295900"/>
                </a:lnTo>
                <a:cubicBezTo>
                  <a:pt x="68239" y="5295900"/>
                  <a:pt x="0" y="5227661"/>
                  <a:pt x="0" y="5143484"/>
                </a:cubicBezTo>
                <a:lnTo>
                  <a:pt x="0" y="152416"/>
                </a:lnTo>
                <a:cubicBezTo>
                  <a:pt x="0" y="68295"/>
                  <a:pt x="68295" y="0"/>
                  <a:pt x="152416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Shape 1"/>
          <p:cNvSpPr/>
          <p:nvPr/>
        </p:nvSpPr>
        <p:spPr>
          <a:xfrm>
            <a:off x="558800" y="10880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5" name="Shape 2"/>
          <p:cNvSpPr/>
          <p:nvPr/>
        </p:nvSpPr>
        <p:spPr>
          <a:xfrm>
            <a:off x="685800" y="12150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8798" y="9376"/>
                </a:moveTo>
                <a:cubicBezTo>
                  <a:pt x="234504" y="11906"/>
                  <a:pt x="238125" y="17562"/>
                  <a:pt x="238125" y="23812"/>
                </a:cubicBezTo>
                <a:lnTo>
                  <a:pt x="238125" y="230188"/>
                </a:lnTo>
                <a:cubicBezTo>
                  <a:pt x="238125" y="236438"/>
                  <a:pt x="234504" y="242094"/>
                  <a:pt x="228798" y="244624"/>
                </a:cubicBezTo>
                <a:cubicBezTo>
                  <a:pt x="223093" y="247154"/>
                  <a:pt x="216495" y="246211"/>
                  <a:pt x="211782" y="242094"/>
                </a:cubicBezTo>
                <a:lnTo>
                  <a:pt x="188664" y="221903"/>
                </a:lnTo>
                <a:cubicBezTo>
                  <a:pt x="167035" y="203002"/>
                  <a:pt x="139700" y="191988"/>
                  <a:pt x="111075" y="190649"/>
                </a:cubicBezTo>
                <a:lnTo>
                  <a:pt x="111075" y="238125"/>
                </a:lnTo>
                <a:cubicBezTo>
                  <a:pt x="111075" y="246906"/>
                  <a:pt x="103981" y="254000"/>
                  <a:pt x="95200" y="254000"/>
                </a:cubicBezTo>
                <a:lnTo>
                  <a:pt x="79325" y="254000"/>
                </a:lnTo>
                <a:cubicBezTo>
                  <a:pt x="70545" y="254000"/>
                  <a:pt x="63450" y="246906"/>
                  <a:pt x="63450" y="238125"/>
                </a:cubicBezTo>
                <a:lnTo>
                  <a:pt x="63450" y="190500"/>
                </a:lnTo>
                <a:cubicBezTo>
                  <a:pt x="28426" y="190500"/>
                  <a:pt x="0" y="162074"/>
                  <a:pt x="0" y="127000"/>
                </a:cubicBezTo>
                <a:cubicBezTo>
                  <a:pt x="0" y="91926"/>
                  <a:pt x="28426" y="63500"/>
                  <a:pt x="63500" y="63500"/>
                </a:cubicBezTo>
                <a:lnTo>
                  <a:pt x="105420" y="63500"/>
                </a:lnTo>
                <a:cubicBezTo>
                  <a:pt x="136079" y="63401"/>
                  <a:pt x="165646" y="52239"/>
                  <a:pt x="188714" y="32097"/>
                </a:cubicBezTo>
                <a:lnTo>
                  <a:pt x="211832" y="11906"/>
                </a:lnTo>
                <a:cubicBezTo>
                  <a:pt x="216495" y="7789"/>
                  <a:pt x="223193" y="6846"/>
                  <a:pt x="228848" y="9376"/>
                </a:cubicBezTo>
                <a:close/>
                <a:moveTo>
                  <a:pt x="111125" y="158750"/>
                </a:moveTo>
                <a:lnTo>
                  <a:pt x="111125" y="158849"/>
                </a:lnTo>
                <a:cubicBezTo>
                  <a:pt x="146000" y="160189"/>
                  <a:pt x="179487" y="172988"/>
                  <a:pt x="206375" y="195263"/>
                </a:cubicBezTo>
                <a:lnTo>
                  <a:pt x="206375" y="58688"/>
                </a:lnTo>
                <a:cubicBezTo>
                  <a:pt x="179487" y="80963"/>
                  <a:pt x="146000" y="93762"/>
                  <a:pt x="111125" y="95101"/>
                </a:cubicBezTo>
                <a:lnTo>
                  <a:pt x="111125" y="1587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19200" y="1138833"/>
            <a:ext cx="172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信息广场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1799233"/>
            <a:ext cx="5080000" cy="2552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允许企业发布招标、个人分享经验，内置</a:t>
            </a:r>
            <a:r>
              <a:rPr lang="en-US" sz="1400" dirty="0">
                <a:solidFill>
                  <a:srgbClr val="FFFFFF"/>
                </a:solidFill>
                <a:highlight>
                  <a:srgbClr val="7097E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点赞评论收藏 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功能，提升社区互动。</a:t>
            </a:r>
            <a:endParaRPr lang="en-US" sz="1600" dirty="0"/>
          </a:p>
        </p:txBody>
      </p:sp>
      <p:pic>
        <p:nvPicPr>
          <p:cNvPr id="8" name="Image 1" descr="https://kimi-web-img.moonshot.cn/img/cms.pixso.cn/d1eb26686ba8cf3a913ce41a1c13c49caf916de5.png"/>
          <p:cNvPicPr>
            <a:picLocks noChangeAspect="1"/>
          </p:cNvPicPr>
          <p:nvPr/>
        </p:nvPicPr>
        <p:blipFill>
          <a:blip r:embed="rId4"/>
          <a:srcRect t="38000" b="38000"/>
          <a:stretch/>
        </p:blipFill>
        <p:spPr>
          <a:xfrm>
            <a:off x="558800" y="4550767"/>
            <a:ext cx="5080000" cy="1219200"/>
          </a:xfrm>
          <a:prstGeom prst="roundRect">
            <a:avLst>
              <a:gd name="adj" fmla="val 6250"/>
            </a:avLst>
          </a:prstGeom>
        </p:spPr>
      </p:pic>
      <p:sp>
        <p:nvSpPr>
          <p:cNvPr id="9" name="Shape 5"/>
          <p:cNvSpPr/>
          <p:nvPr/>
        </p:nvSpPr>
        <p:spPr>
          <a:xfrm>
            <a:off x="6248400" y="783233"/>
            <a:ext cx="5689600" cy="5295900"/>
          </a:xfrm>
          <a:custGeom>
            <a:avLst/>
            <a:gdLst/>
            <a:ahLst/>
            <a:cxnLst/>
            <a:rect l="l" t="t" r="r" b="b"/>
            <a:pathLst>
              <a:path w="5689600" h="5295900">
                <a:moveTo>
                  <a:pt x="152416" y="0"/>
                </a:moveTo>
                <a:lnTo>
                  <a:pt x="5537184" y="0"/>
                </a:lnTo>
                <a:cubicBezTo>
                  <a:pt x="5621305" y="0"/>
                  <a:pt x="5689600" y="68295"/>
                  <a:pt x="5689600" y="152416"/>
                </a:cubicBezTo>
                <a:lnTo>
                  <a:pt x="5689600" y="5143484"/>
                </a:lnTo>
                <a:cubicBezTo>
                  <a:pt x="5689600" y="5227661"/>
                  <a:pt x="5621361" y="5295900"/>
                  <a:pt x="5537184" y="5295900"/>
                </a:cubicBezTo>
                <a:lnTo>
                  <a:pt x="152416" y="5295900"/>
                </a:lnTo>
                <a:cubicBezTo>
                  <a:pt x="68239" y="5295900"/>
                  <a:pt x="0" y="5227661"/>
                  <a:pt x="0" y="5143484"/>
                </a:cubicBezTo>
                <a:lnTo>
                  <a:pt x="0" y="152416"/>
                </a:lnTo>
                <a:cubicBezTo>
                  <a:pt x="0" y="68295"/>
                  <a:pt x="68295" y="0"/>
                  <a:pt x="152416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6553200" y="10880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11" name="Shape 7"/>
          <p:cNvSpPr/>
          <p:nvPr/>
        </p:nvSpPr>
        <p:spPr>
          <a:xfrm>
            <a:off x="6696075" y="1215033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7213600" y="1138833"/>
            <a:ext cx="172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资源管理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553200" y="1799233"/>
            <a:ext cx="5080000" cy="2552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提供材料、设备、工艺三类目录，支持多规格参数录入与</a:t>
            </a:r>
            <a:r>
              <a:rPr lang="en-US" sz="1400" dirty="0">
                <a:solidFill>
                  <a:srgbClr val="FFFFFF"/>
                </a:solidFill>
                <a:highlight>
                  <a:srgbClr val="7097E5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版本追溯 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pic>
        <p:nvPicPr>
          <p:cNvPr id="14" name="Image 2" descr="https://kimi-web-img.moonshot.cn/img/www.thebluediamondgallery.com/3ae0f84aae1ff8cc038dfdaa5e5863995d04f7ce.jpg"/>
          <p:cNvPicPr>
            <a:picLocks noChangeAspect="1"/>
          </p:cNvPicPr>
          <p:nvPr/>
        </p:nvPicPr>
        <p:blipFill>
          <a:blip r:embed="rId5"/>
          <a:srcRect t="32000" b="32000"/>
          <a:stretch/>
        </p:blipFill>
        <p:spPr>
          <a:xfrm>
            <a:off x="6553200" y="4550767"/>
            <a:ext cx="5080000" cy="1219200"/>
          </a:xfrm>
          <a:prstGeom prst="roundRect">
            <a:avLst>
              <a:gd name="adj" fmla="val 6250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版本迭代与交付成果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0" y="254000"/>
            <a:ext cx="233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新增数据库表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866900" y="86360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0"/>
                </a:moveTo>
                <a:lnTo>
                  <a:pt x="914400" y="0"/>
                </a:lnTo>
                <a:cubicBezTo>
                  <a:pt x="1419071" y="0"/>
                  <a:pt x="1828800" y="409729"/>
                  <a:pt x="1828800" y="914400"/>
                </a:cubicBezTo>
                <a:lnTo>
                  <a:pt x="1828800" y="914400"/>
                </a:lnTo>
                <a:cubicBezTo>
                  <a:pt x="1828800" y="1419071"/>
                  <a:pt x="1419071" y="1828800"/>
                  <a:pt x="914400" y="1828800"/>
                </a:cubicBezTo>
                <a:lnTo>
                  <a:pt x="914400" y="1828800"/>
                </a:lnTo>
                <a:cubicBezTo>
                  <a:pt x="409729" y="1828800"/>
                  <a:pt x="0" y="1419071"/>
                  <a:pt x="0" y="914400"/>
                </a:cubicBezTo>
                <a:lnTo>
                  <a:pt x="0" y="914400"/>
                </a:lnTo>
                <a:cubicBezTo>
                  <a:pt x="0" y="409729"/>
                  <a:pt x="409729" y="0"/>
                  <a:pt x="914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0">
            <a:solidFill>
              <a:srgbClr val="5C7CB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070100" y="10668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762000" y="0"/>
                </a:moveTo>
                <a:lnTo>
                  <a:pt x="762000" y="0"/>
                </a:lnTo>
                <a:cubicBezTo>
                  <a:pt x="1182559" y="0"/>
                  <a:pt x="1524000" y="341441"/>
                  <a:pt x="1524000" y="762000"/>
                </a:cubicBezTo>
                <a:lnTo>
                  <a:pt x="1524000" y="762000"/>
                </a:lnTo>
                <a:cubicBezTo>
                  <a:pt x="1524000" y="1182559"/>
                  <a:pt x="1182559" y="1524000"/>
                  <a:pt x="762000" y="1524000"/>
                </a:cubicBezTo>
                <a:lnTo>
                  <a:pt x="762000" y="1524000"/>
                </a:lnTo>
                <a:cubicBezTo>
                  <a:pt x="341441" y="1524000"/>
                  <a:pt x="0" y="1182559"/>
                  <a:pt x="0" y="762000"/>
                </a:cubicBezTo>
                <a:lnTo>
                  <a:pt x="0" y="762000"/>
                </a:lnTo>
                <a:cubicBezTo>
                  <a:pt x="0" y="341441"/>
                  <a:pt x="341441" y="0"/>
                  <a:pt x="7620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8FA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52861" y="1447800"/>
            <a:ext cx="1257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73300" y="20574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张核心表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94084" y="3098800"/>
            <a:ext cx="518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覆盖用户、权限、安全、分析等维度，解决V1扩展性问题。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95394" y="254000"/>
            <a:ext cx="2260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新增API接口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05700" y="863600"/>
            <a:ext cx="2235200" cy="2235200"/>
          </a:xfrm>
          <a:custGeom>
            <a:avLst/>
            <a:gdLst/>
            <a:ahLst/>
            <a:cxnLst/>
            <a:rect l="l" t="t" r="r" b="b"/>
            <a:pathLst>
              <a:path w="2235200" h="2235200">
                <a:moveTo>
                  <a:pt x="1117600" y="0"/>
                </a:moveTo>
                <a:lnTo>
                  <a:pt x="1117600" y="0"/>
                </a:lnTo>
                <a:cubicBezTo>
                  <a:pt x="1734420" y="0"/>
                  <a:pt x="2235200" y="500780"/>
                  <a:pt x="2235200" y="1117600"/>
                </a:cubicBezTo>
                <a:lnTo>
                  <a:pt x="2235200" y="1117600"/>
                </a:lnTo>
                <a:cubicBezTo>
                  <a:pt x="2235200" y="1734420"/>
                  <a:pt x="1734420" y="2235200"/>
                  <a:pt x="1117600" y="2235200"/>
                </a:cubicBezTo>
                <a:lnTo>
                  <a:pt x="1117600" y="2235200"/>
                </a:lnTo>
                <a:cubicBezTo>
                  <a:pt x="500780" y="2235200"/>
                  <a:pt x="0" y="1734420"/>
                  <a:pt x="0" y="1117600"/>
                </a:cubicBezTo>
                <a:lnTo>
                  <a:pt x="0" y="1117600"/>
                </a:lnTo>
                <a:cubicBezTo>
                  <a:pt x="0" y="500780"/>
                  <a:pt x="500780" y="0"/>
                  <a:pt x="11176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0">
            <a:solidFill>
              <a:srgbClr val="7097E5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708900" y="1066800"/>
            <a:ext cx="1930400" cy="1930400"/>
          </a:xfrm>
          <a:custGeom>
            <a:avLst/>
            <a:gdLst/>
            <a:ahLst/>
            <a:cxnLst/>
            <a:rect l="l" t="t" r="r" b="b"/>
            <a:pathLst>
              <a:path w="1930400" h="1930400">
                <a:moveTo>
                  <a:pt x="965200" y="0"/>
                </a:moveTo>
                <a:lnTo>
                  <a:pt x="965200" y="0"/>
                </a:lnTo>
                <a:cubicBezTo>
                  <a:pt x="1497908" y="0"/>
                  <a:pt x="1930400" y="432492"/>
                  <a:pt x="1930400" y="965200"/>
                </a:cubicBezTo>
                <a:lnTo>
                  <a:pt x="1930400" y="965200"/>
                </a:lnTo>
                <a:cubicBezTo>
                  <a:pt x="1930400" y="1497908"/>
                  <a:pt x="1497908" y="1930400"/>
                  <a:pt x="965200" y="1930400"/>
                </a:cubicBezTo>
                <a:lnTo>
                  <a:pt x="965200" y="1930400"/>
                </a:lnTo>
                <a:cubicBezTo>
                  <a:pt x="432492" y="1930400"/>
                  <a:pt x="0" y="1497908"/>
                  <a:pt x="0" y="965200"/>
                </a:cubicBezTo>
                <a:lnTo>
                  <a:pt x="0" y="965200"/>
                </a:lnTo>
                <a:cubicBezTo>
                  <a:pt x="0" y="432492"/>
                  <a:pt x="432492" y="0"/>
                  <a:pt x="965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8FA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862888" y="1651000"/>
            <a:ext cx="172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50+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82942" y="2260600"/>
            <a:ext cx="148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692900" y="3505200"/>
            <a:ext cx="406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采用统一规范，实现前后端解耦与并行开发。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609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快速开始与部署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73200"/>
            <a:ext cx="11684000" cy="1625600"/>
          </a:xfrm>
          <a:custGeom>
            <a:avLst/>
            <a:gdLst/>
            <a:ahLst/>
            <a:cxnLst/>
            <a:rect l="l" t="t" r="r" b="b"/>
            <a:pathLst>
              <a:path w="11684000" h="16256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524000"/>
                </a:lnTo>
                <a:cubicBezTo>
                  <a:pt x="11684000" y="1580075"/>
                  <a:pt x="11638475" y="1625600"/>
                  <a:pt x="115824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1676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后端启动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57200" y="2082800"/>
            <a:ext cx="11277600" cy="812800"/>
          </a:xfrm>
          <a:custGeom>
            <a:avLst/>
            <a:gdLst/>
            <a:ahLst/>
            <a:cxnLst/>
            <a:rect l="l" t="t" r="r" b="b"/>
            <a:pathLst>
              <a:path w="11277600" h="812800">
                <a:moveTo>
                  <a:pt x="76200" y="0"/>
                </a:moveTo>
                <a:lnTo>
                  <a:pt x="11201400" y="0"/>
                </a:lnTo>
                <a:cubicBezTo>
                  <a:pt x="11243456" y="0"/>
                  <a:pt x="11277600" y="34144"/>
                  <a:pt x="11277600" y="76200"/>
                </a:cubicBezTo>
                <a:lnTo>
                  <a:pt x="11277600" y="736600"/>
                </a:lnTo>
                <a:cubicBezTo>
                  <a:pt x="11277600" y="778656"/>
                  <a:pt x="11243456" y="812800"/>
                  <a:pt x="11201400" y="812800"/>
                </a:cubicBezTo>
                <a:lnTo>
                  <a:pt x="76200" y="812800"/>
                </a:lnTo>
                <a:cubicBezTo>
                  <a:pt x="34144" y="812800"/>
                  <a:pt x="0" y="778656"/>
                  <a:pt x="0" y="736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73737"/>
          </a:solidFill>
          <a:ln/>
        </p:spPr>
      </p:sp>
      <p:sp>
        <p:nvSpPr>
          <p:cNvPr id="7" name="Text 4"/>
          <p:cNvSpPr/>
          <p:nvPr/>
        </p:nvSpPr>
        <p:spPr>
          <a:xfrm>
            <a:off x="457200" y="2082800"/>
            <a:ext cx="11277600" cy="8128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cd backend &amp;&amp; pip install -r requirements.txt</a:t>
            </a: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python manage.py migrate &amp;&amp; python manage.py runserver 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302000"/>
            <a:ext cx="11684000" cy="1371600"/>
          </a:xfrm>
          <a:custGeom>
            <a:avLst/>
            <a:gdLst/>
            <a:ahLst/>
            <a:cxnLst/>
            <a:rect l="l" t="t" r="r" b="b"/>
            <a:pathLst>
              <a:path w="11684000" h="1371600">
                <a:moveTo>
                  <a:pt x="101594" y="0"/>
                </a:moveTo>
                <a:lnTo>
                  <a:pt x="11582406" y="0"/>
                </a:lnTo>
                <a:cubicBezTo>
                  <a:pt x="11638515" y="0"/>
                  <a:pt x="11684000" y="45485"/>
                  <a:pt x="11684000" y="101594"/>
                </a:cubicBezTo>
                <a:lnTo>
                  <a:pt x="11684000" y="1270006"/>
                </a:lnTo>
                <a:cubicBezTo>
                  <a:pt x="11684000" y="1326115"/>
                  <a:pt x="11638515" y="1371600"/>
                  <a:pt x="115824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57200" y="35052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前端启动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7200" y="3911600"/>
            <a:ext cx="11277600" cy="558800"/>
          </a:xfrm>
          <a:custGeom>
            <a:avLst/>
            <a:gdLst/>
            <a:ahLst/>
            <a:cxnLst/>
            <a:rect l="l" t="t" r="r" b="b"/>
            <a:pathLst>
              <a:path w="11277600" h="558800">
                <a:moveTo>
                  <a:pt x="76198" y="0"/>
                </a:moveTo>
                <a:lnTo>
                  <a:pt x="11201402" y="0"/>
                </a:lnTo>
                <a:cubicBezTo>
                  <a:pt x="11243485" y="0"/>
                  <a:pt x="11277600" y="34115"/>
                  <a:pt x="11277600" y="76198"/>
                </a:cubicBezTo>
                <a:lnTo>
                  <a:pt x="11277600" y="482602"/>
                </a:lnTo>
                <a:cubicBezTo>
                  <a:pt x="11277600" y="524685"/>
                  <a:pt x="11243485" y="558800"/>
                  <a:pt x="11201402" y="558800"/>
                </a:cubicBezTo>
                <a:lnTo>
                  <a:pt x="76198" y="558800"/>
                </a:lnTo>
                <a:cubicBezTo>
                  <a:pt x="34143" y="558800"/>
                  <a:pt x="0" y="524657"/>
                  <a:pt x="0" y="4826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373737"/>
          </a:solidFill>
          <a:ln/>
        </p:spPr>
      </p:sp>
      <p:sp>
        <p:nvSpPr>
          <p:cNvPr id="11" name="Text 8"/>
          <p:cNvSpPr/>
          <p:nvPr/>
        </p:nvSpPr>
        <p:spPr>
          <a:xfrm>
            <a:off x="457200" y="3911600"/>
            <a:ext cx="11785600" cy="5588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cd frontend &amp;&amp; npm install &amp;&amp; npm run dev 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876800"/>
            <a:ext cx="11684000" cy="1371600"/>
          </a:xfrm>
          <a:custGeom>
            <a:avLst/>
            <a:gdLst/>
            <a:ahLst/>
            <a:cxnLst/>
            <a:rect l="l" t="t" r="r" b="b"/>
            <a:pathLst>
              <a:path w="11684000" h="1371600">
                <a:moveTo>
                  <a:pt x="101594" y="0"/>
                </a:moveTo>
                <a:lnTo>
                  <a:pt x="11582406" y="0"/>
                </a:lnTo>
                <a:cubicBezTo>
                  <a:pt x="11638515" y="0"/>
                  <a:pt x="11684000" y="45485"/>
                  <a:pt x="11684000" y="101594"/>
                </a:cubicBezTo>
                <a:lnTo>
                  <a:pt x="11684000" y="1270006"/>
                </a:lnTo>
                <a:cubicBezTo>
                  <a:pt x="11684000" y="1326115"/>
                  <a:pt x="11638515" y="1371600"/>
                  <a:pt x="115824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457200" y="50800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 部署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57200" y="5486400"/>
            <a:ext cx="11277600" cy="558800"/>
          </a:xfrm>
          <a:custGeom>
            <a:avLst/>
            <a:gdLst/>
            <a:ahLst/>
            <a:cxnLst/>
            <a:rect l="l" t="t" r="r" b="b"/>
            <a:pathLst>
              <a:path w="11277600" h="558800">
                <a:moveTo>
                  <a:pt x="76198" y="0"/>
                </a:moveTo>
                <a:lnTo>
                  <a:pt x="11201402" y="0"/>
                </a:lnTo>
                <a:cubicBezTo>
                  <a:pt x="11243485" y="0"/>
                  <a:pt x="11277600" y="34115"/>
                  <a:pt x="11277600" y="76198"/>
                </a:cubicBezTo>
                <a:lnTo>
                  <a:pt x="11277600" y="482602"/>
                </a:lnTo>
                <a:cubicBezTo>
                  <a:pt x="11277600" y="524685"/>
                  <a:pt x="11243485" y="558800"/>
                  <a:pt x="11201402" y="558800"/>
                </a:cubicBezTo>
                <a:lnTo>
                  <a:pt x="76198" y="558800"/>
                </a:lnTo>
                <a:cubicBezTo>
                  <a:pt x="34143" y="558800"/>
                  <a:pt x="0" y="524657"/>
                  <a:pt x="0" y="4826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373737"/>
          </a:solidFill>
          <a:ln/>
        </p:spPr>
      </p:sp>
      <p:sp>
        <p:nvSpPr>
          <p:cNvPr id="15" name="Text 12"/>
          <p:cNvSpPr/>
          <p:nvPr/>
        </p:nvSpPr>
        <p:spPr>
          <a:xfrm>
            <a:off x="457200" y="5486400"/>
            <a:ext cx="11785600" cy="5588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docker-compose up -d 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22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维护工具与脚本集合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860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06400" y="2438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Shape 3"/>
          <p:cNvSpPr/>
          <p:nvPr/>
        </p:nvSpPr>
        <p:spPr>
          <a:xfrm>
            <a:off x="539750" y="2590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03252" y="58698"/>
                </a:moveTo>
                <a:cubicBezTo>
                  <a:pt x="307777" y="54173"/>
                  <a:pt x="315337" y="55305"/>
                  <a:pt x="317599" y="61258"/>
                </a:cubicBezTo>
                <a:cubicBezTo>
                  <a:pt x="321647" y="71795"/>
                  <a:pt x="323850" y="83284"/>
                  <a:pt x="323850" y="95250"/>
                </a:cubicBezTo>
                <a:cubicBezTo>
                  <a:pt x="323850" y="147876"/>
                  <a:pt x="281226" y="190500"/>
                  <a:pt x="228600" y="190500"/>
                </a:cubicBezTo>
                <a:cubicBezTo>
                  <a:pt x="218182" y="190500"/>
                  <a:pt x="208121" y="188833"/>
                  <a:pt x="198715" y="185738"/>
                </a:cubicBezTo>
                <a:lnTo>
                  <a:pt x="87451" y="297001"/>
                </a:lnTo>
                <a:cubicBezTo>
                  <a:pt x="70723" y="313730"/>
                  <a:pt x="43577" y="313730"/>
                  <a:pt x="26849" y="297001"/>
                </a:cubicBezTo>
                <a:cubicBezTo>
                  <a:pt x="10120" y="280273"/>
                  <a:pt x="10120" y="253127"/>
                  <a:pt x="26849" y="236399"/>
                </a:cubicBezTo>
                <a:lnTo>
                  <a:pt x="138113" y="125135"/>
                </a:lnTo>
                <a:cubicBezTo>
                  <a:pt x="135017" y="115729"/>
                  <a:pt x="133350" y="105728"/>
                  <a:pt x="133350" y="95250"/>
                </a:cubicBezTo>
                <a:cubicBezTo>
                  <a:pt x="133350" y="42624"/>
                  <a:pt x="175974" y="0"/>
                  <a:pt x="228600" y="0"/>
                </a:cubicBezTo>
                <a:cubicBezTo>
                  <a:pt x="240566" y="0"/>
                  <a:pt x="252055" y="2203"/>
                  <a:pt x="262592" y="6251"/>
                </a:cubicBezTo>
                <a:cubicBezTo>
                  <a:pt x="268545" y="8513"/>
                  <a:pt x="269617" y="16073"/>
                  <a:pt x="265152" y="20598"/>
                </a:cubicBezTo>
                <a:lnTo>
                  <a:pt x="212348" y="73402"/>
                </a:lnTo>
                <a:cubicBezTo>
                  <a:pt x="210562" y="75188"/>
                  <a:pt x="209550" y="77629"/>
                  <a:pt x="209550" y="80129"/>
                </a:cubicBezTo>
                <a:lnTo>
                  <a:pt x="209550" y="104775"/>
                </a:lnTo>
                <a:cubicBezTo>
                  <a:pt x="209550" y="110014"/>
                  <a:pt x="213836" y="114300"/>
                  <a:pt x="219075" y="114300"/>
                </a:cubicBezTo>
                <a:lnTo>
                  <a:pt x="243721" y="114300"/>
                </a:lnTo>
                <a:cubicBezTo>
                  <a:pt x="246221" y="114300"/>
                  <a:pt x="248662" y="113288"/>
                  <a:pt x="250448" y="111502"/>
                </a:cubicBezTo>
                <a:lnTo>
                  <a:pt x="303252" y="5869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219200" y="2463800"/>
            <a:ext cx="341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fix_migrations.py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19200" y="2768600"/>
            <a:ext cx="341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自动修复Git合并后的迁移历史冲突。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4036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06400" y="3556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1" name="Shape 8"/>
          <p:cNvSpPr/>
          <p:nvPr/>
        </p:nvSpPr>
        <p:spPr>
          <a:xfrm>
            <a:off x="577850" y="3708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95250"/>
                </a:moveTo>
                <a:lnTo>
                  <a:pt x="152400" y="152400"/>
                </a:lnTo>
                <a:lnTo>
                  <a:pt x="228600" y="152400"/>
                </a:lnTo>
                <a:lnTo>
                  <a:pt x="228600" y="95250"/>
                </a:lnTo>
                <a:lnTo>
                  <a:pt x="152400" y="95250"/>
                </a:lnTo>
                <a:close/>
                <a:moveTo>
                  <a:pt x="114300" y="95250"/>
                </a:moveTo>
                <a:lnTo>
                  <a:pt x="38100" y="95250"/>
                </a:lnTo>
                <a:lnTo>
                  <a:pt x="38100" y="152400"/>
                </a:lnTo>
                <a:lnTo>
                  <a:pt x="114300" y="152400"/>
                </a:lnTo>
                <a:lnTo>
                  <a:pt x="114300" y="95250"/>
                </a:lnTo>
                <a:close/>
                <a:moveTo>
                  <a:pt x="0" y="190500"/>
                </a:moveTo>
                <a:lnTo>
                  <a:pt x="0" y="57150"/>
                </a:lnTo>
                <a:cubicBezTo>
                  <a:pt x="0" y="36135"/>
                  <a:pt x="17085" y="19050"/>
                  <a:pt x="38100" y="19050"/>
                </a:cubicBezTo>
                <a:lnTo>
                  <a:pt x="228600" y="19050"/>
                </a:lnTo>
                <a:cubicBezTo>
                  <a:pt x="249615" y="19050"/>
                  <a:pt x="266700" y="36135"/>
                  <a:pt x="266700" y="5715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190500"/>
                </a:lnTo>
                <a:close/>
                <a:moveTo>
                  <a:pt x="228600" y="190500"/>
                </a:moveTo>
                <a:lnTo>
                  <a:pt x="152400" y="190500"/>
                </a:lnTo>
                <a:lnTo>
                  <a:pt x="152400" y="247650"/>
                </a:lnTo>
                <a:lnTo>
                  <a:pt x="228600" y="247650"/>
                </a:lnTo>
                <a:lnTo>
                  <a:pt x="228600" y="190500"/>
                </a:lnTo>
                <a:close/>
                <a:moveTo>
                  <a:pt x="114300" y="247650"/>
                </a:moveTo>
                <a:lnTo>
                  <a:pt x="114300" y="190500"/>
                </a:lnTo>
                <a:lnTo>
                  <a:pt x="38100" y="190500"/>
                </a:lnTo>
                <a:lnTo>
                  <a:pt x="38100" y="247650"/>
                </a:lnTo>
                <a:lnTo>
                  <a:pt x="114300" y="2476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219200" y="3581400"/>
            <a:ext cx="317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create_missing_tables.py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19200" y="3886200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补偿性建表，避免手工操作失误。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521200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406400" y="467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Shape 13"/>
          <p:cNvSpPr/>
          <p:nvPr/>
        </p:nvSpPr>
        <p:spPr>
          <a:xfrm>
            <a:off x="558800" y="482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3954" y="5596"/>
                </a:moveTo>
                <a:cubicBezTo>
                  <a:pt x="196513" y="-1845"/>
                  <a:pt x="184428" y="-1845"/>
                  <a:pt x="176986" y="5596"/>
                </a:cubicBezTo>
                <a:cubicBezTo>
                  <a:pt x="169545" y="13037"/>
                  <a:pt x="169545" y="25122"/>
                  <a:pt x="176986" y="32564"/>
                </a:cubicBezTo>
                <a:lnTo>
                  <a:pt x="182582" y="38100"/>
                </a:lnTo>
                <a:lnTo>
                  <a:pt x="16728" y="203954"/>
                </a:lnTo>
                <a:cubicBezTo>
                  <a:pt x="6013" y="214670"/>
                  <a:pt x="0" y="229195"/>
                  <a:pt x="0" y="244376"/>
                </a:cubicBezTo>
                <a:lnTo>
                  <a:pt x="0" y="247650"/>
                </a:lnTo>
                <a:cubicBezTo>
                  <a:pt x="0" y="279202"/>
                  <a:pt x="25598" y="304800"/>
                  <a:pt x="57150" y="304800"/>
                </a:cubicBezTo>
                <a:lnTo>
                  <a:pt x="60424" y="304800"/>
                </a:lnTo>
                <a:cubicBezTo>
                  <a:pt x="75605" y="304800"/>
                  <a:pt x="90130" y="298787"/>
                  <a:pt x="100846" y="288072"/>
                </a:cubicBezTo>
                <a:lnTo>
                  <a:pt x="266700" y="122218"/>
                </a:lnTo>
                <a:lnTo>
                  <a:pt x="272296" y="127814"/>
                </a:lnTo>
                <a:cubicBezTo>
                  <a:pt x="279737" y="135255"/>
                  <a:pt x="291822" y="135255"/>
                  <a:pt x="299264" y="127814"/>
                </a:cubicBezTo>
                <a:cubicBezTo>
                  <a:pt x="306705" y="120372"/>
                  <a:pt x="306705" y="108287"/>
                  <a:pt x="299264" y="100846"/>
                </a:cubicBezTo>
                <a:lnTo>
                  <a:pt x="204014" y="5596"/>
                </a:lnTo>
                <a:close/>
                <a:moveTo>
                  <a:pt x="122218" y="152400"/>
                </a:moveTo>
                <a:lnTo>
                  <a:pt x="209550" y="65068"/>
                </a:lnTo>
                <a:lnTo>
                  <a:pt x="239732" y="95250"/>
                </a:lnTo>
                <a:lnTo>
                  <a:pt x="182582" y="152400"/>
                </a:lnTo>
                <a:lnTo>
                  <a:pt x="122158" y="1524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1219200" y="4699000"/>
            <a:ext cx="441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test_enhanced_features.py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219200" y="5003800"/>
            <a:ext cx="441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集中执行测试，输出覆盖率报告，保障代码质量。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平台优势与前景展望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n00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6-d2sggsm1bb2p4onbon20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844550" y="1749425"/>
            <a:ext cx="1408430" cy="9766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1"/>
          <p:cNvSpPr/>
          <p:nvPr/>
        </p:nvSpPr>
        <p:spPr>
          <a:xfrm>
            <a:off x="844550" y="1749425"/>
            <a:ext cx="1408430" cy="976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844550" y="2692400"/>
            <a:ext cx="266319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9" name="Image 3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 flipH="1">
            <a:off x="4570730" y="13576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2" name="Shape 5"/>
          <p:cNvSpPr/>
          <p:nvPr/>
        </p:nvSpPr>
        <p:spPr>
          <a:xfrm flipH="1">
            <a:off x="4570730" y="217233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 flipH="1">
            <a:off x="4570730" y="292481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 flipH="1">
            <a:off x="4570730" y="370014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5" name="Shape 8"/>
          <p:cNvSpPr/>
          <p:nvPr/>
        </p:nvSpPr>
        <p:spPr>
          <a:xfrm flipH="1">
            <a:off x="4570730" y="44437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6" name="Shape 9"/>
          <p:cNvSpPr/>
          <p:nvPr/>
        </p:nvSpPr>
        <p:spPr>
          <a:xfrm flipH="1">
            <a:off x="4570730" y="522795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3" name="Text 1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1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7" name="Text 2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9" name="Text 2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4458970" y="1170940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5642610" y="1403350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团队与项目速览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4458970" y="195516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642610" y="21875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技术架构与实现路线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4458970" y="272478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5642610" y="29571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核心功能模块拆解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4458970" y="350583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5642610" y="37382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版本迭代与交付成果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4458970" y="426021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9" name="Text 32"/>
          <p:cNvSpPr/>
          <p:nvPr/>
        </p:nvSpPr>
        <p:spPr>
          <a:xfrm>
            <a:off x="5642610" y="44926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平台优势与前景展望</a:t>
            </a:r>
            <a:endParaRPr lang="en-US" sz="1600" dirty="0"/>
          </a:p>
        </p:txBody>
      </p:sp>
      <p:sp>
        <p:nvSpPr>
          <p:cNvPr id="40" name="Text 33"/>
          <p:cNvSpPr/>
          <p:nvPr/>
        </p:nvSpPr>
        <p:spPr>
          <a:xfrm>
            <a:off x="4458970" y="503364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06.</a:t>
            </a:r>
            <a:endParaRPr lang="en-US" sz="1600" dirty="0"/>
          </a:p>
        </p:txBody>
      </p:sp>
      <p:sp>
        <p:nvSpPr>
          <p:cNvPr id="41" name="Text 34"/>
          <p:cNvSpPr/>
          <p:nvPr/>
        </p:nvSpPr>
        <p:spPr>
          <a:xfrm>
            <a:off x="5642610" y="526605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总结与答疑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6159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四大优势构建竞争壁垒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7955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57200" y="22891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6" name="Shape 3"/>
          <p:cNvSpPr/>
          <p:nvPr/>
        </p:nvSpPr>
        <p:spPr>
          <a:xfrm>
            <a:off x="609600" y="24415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cubicBezTo>
                  <a:pt x="304800" y="152936"/>
                  <a:pt x="304800" y="153472"/>
                  <a:pt x="304800" y="154007"/>
                </a:cubicBezTo>
                <a:cubicBezTo>
                  <a:pt x="304562" y="175736"/>
                  <a:pt x="284797" y="190500"/>
                  <a:pt x="263069" y="190500"/>
                </a:cubicBezTo>
                <a:lnTo>
                  <a:pt x="204787" y="190500"/>
                </a:lnTo>
                <a:cubicBezTo>
                  <a:pt x="189012" y="190500"/>
                  <a:pt x="176212" y="203299"/>
                  <a:pt x="176212" y="219075"/>
                </a:cubicBezTo>
                <a:cubicBezTo>
                  <a:pt x="176212" y="221099"/>
                  <a:pt x="176451" y="223064"/>
                  <a:pt x="176808" y="224969"/>
                </a:cubicBezTo>
                <a:cubicBezTo>
                  <a:pt x="178058" y="231041"/>
                  <a:pt x="180677" y="236875"/>
                  <a:pt x="183237" y="242768"/>
                </a:cubicBezTo>
                <a:cubicBezTo>
                  <a:pt x="186869" y="250984"/>
                  <a:pt x="190440" y="259140"/>
                  <a:pt x="190440" y="267772"/>
                </a:cubicBezTo>
                <a:cubicBezTo>
                  <a:pt x="190440" y="286702"/>
                  <a:pt x="177582" y="303907"/>
                  <a:pt x="158651" y="304681"/>
                </a:cubicBezTo>
                <a:cubicBezTo>
                  <a:pt x="156567" y="304740"/>
                  <a:pt x="154484" y="304800"/>
                  <a:pt x="152340" y="304800"/>
                </a:cubicBezTo>
                <a:cubicBezTo>
                  <a:pt x="68163" y="304800"/>
                  <a:pt x="-60" y="236577"/>
                  <a:pt x="-60" y="152400"/>
                </a:cubicBezTo>
                <a:cubicBezTo>
                  <a:pt x="-60" y="68223"/>
                  <a:pt x="68223" y="0"/>
                  <a:pt x="152400" y="0"/>
                </a:cubicBezTo>
                <a:cubicBezTo>
                  <a:pt x="236577" y="0"/>
                  <a:pt x="304800" y="68223"/>
                  <a:pt x="304800" y="152400"/>
                </a:cubicBezTo>
                <a:close/>
                <a:moveTo>
                  <a:pt x="76200" y="171450"/>
                </a:moveTo>
                <a:cubicBezTo>
                  <a:pt x="76200" y="160936"/>
                  <a:pt x="67664" y="152400"/>
                  <a:pt x="57150" y="152400"/>
                </a:cubicBezTo>
                <a:cubicBezTo>
                  <a:pt x="46636" y="152400"/>
                  <a:pt x="38100" y="160936"/>
                  <a:pt x="38100" y="171450"/>
                </a:cubicBezTo>
                <a:cubicBezTo>
                  <a:pt x="38100" y="181964"/>
                  <a:pt x="46636" y="190500"/>
                  <a:pt x="57150" y="190500"/>
                </a:cubicBezTo>
                <a:cubicBezTo>
                  <a:pt x="67664" y="190500"/>
                  <a:pt x="76200" y="181964"/>
                  <a:pt x="76200" y="171450"/>
                </a:cubicBezTo>
                <a:close/>
                <a:moveTo>
                  <a:pt x="76200" y="114300"/>
                </a:moveTo>
                <a:cubicBezTo>
                  <a:pt x="86714" y="114300"/>
                  <a:pt x="95250" y="105764"/>
                  <a:pt x="95250" y="95250"/>
                </a:cubicBezTo>
                <a:cubicBezTo>
                  <a:pt x="95250" y="84736"/>
                  <a:pt x="86714" y="76200"/>
                  <a:pt x="76200" y="76200"/>
                </a:cubicBezTo>
                <a:cubicBezTo>
                  <a:pt x="65686" y="76200"/>
                  <a:pt x="57150" y="84736"/>
                  <a:pt x="57150" y="95250"/>
                </a:cubicBezTo>
                <a:cubicBezTo>
                  <a:pt x="57150" y="105764"/>
                  <a:pt x="65686" y="114300"/>
                  <a:pt x="76200" y="1143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228600" y="114300"/>
                </a:moveTo>
                <a:cubicBezTo>
                  <a:pt x="239114" y="114300"/>
                  <a:pt x="247650" y="105764"/>
                  <a:pt x="247650" y="95250"/>
                </a:cubicBezTo>
                <a:cubicBezTo>
                  <a:pt x="247650" y="84736"/>
                  <a:pt x="239114" y="76200"/>
                  <a:pt x="228600" y="76200"/>
                </a:cubicBezTo>
                <a:cubicBezTo>
                  <a:pt x="218086" y="76200"/>
                  <a:pt x="209550" y="84736"/>
                  <a:pt x="209550" y="95250"/>
                </a:cubicBezTo>
                <a:cubicBezTo>
                  <a:pt x="209550" y="105764"/>
                  <a:pt x="218086" y="114300"/>
                  <a:pt x="228600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270000" y="2314575"/>
            <a:ext cx="309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现代化界面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70000" y="2670175"/>
            <a:ext cx="3098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响应式设计，适配多终端，美观易用。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8400" y="147955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451600" y="22891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1" name="Shape 8"/>
          <p:cNvSpPr/>
          <p:nvPr/>
        </p:nvSpPr>
        <p:spPr>
          <a:xfrm>
            <a:off x="6604000" y="24415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264400" y="2314575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安全可靠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64400" y="2670175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JWT认证与细粒度权限，审计日志满足合规。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0132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457200" y="48228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09600" y="4975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76200" y="57150"/>
                </a:moveTo>
                <a:cubicBezTo>
                  <a:pt x="76200" y="46613"/>
                  <a:pt x="84713" y="38100"/>
                  <a:pt x="95250" y="38100"/>
                </a:cubicBezTo>
                <a:lnTo>
                  <a:pt x="209550" y="38100"/>
                </a:lnTo>
                <a:cubicBezTo>
                  <a:pt x="220087" y="38100"/>
                  <a:pt x="228600" y="46613"/>
                  <a:pt x="228600" y="57150"/>
                </a:cubicBezTo>
                <a:cubicBezTo>
                  <a:pt x="228600" y="67687"/>
                  <a:pt x="220087" y="76200"/>
                  <a:pt x="209550" y="76200"/>
                </a:cubicBezTo>
                <a:lnTo>
                  <a:pt x="95250" y="76200"/>
                </a:lnTo>
                <a:cubicBezTo>
                  <a:pt x="84713" y="76200"/>
                  <a:pt x="76200" y="67687"/>
                  <a:pt x="76200" y="57150"/>
                </a:cubicBezTo>
                <a:close/>
                <a:moveTo>
                  <a:pt x="95250" y="104775"/>
                </a:moveTo>
                <a:lnTo>
                  <a:pt x="171450" y="104775"/>
                </a:lnTo>
                <a:cubicBezTo>
                  <a:pt x="181987" y="104775"/>
                  <a:pt x="190500" y="113288"/>
                  <a:pt x="190500" y="123825"/>
                </a:cubicBezTo>
                <a:cubicBezTo>
                  <a:pt x="190500" y="134362"/>
                  <a:pt x="181987" y="142875"/>
                  <a:pt x="171450" y="142875"/>
                </a:cubicBezTo>
                <a:lnTo>
                  <a:pt x="95250" y="142875"/>
                </a:lnTo>
                <a:cubicBezTo>
                  <a:pt x="84713" y="142875"/>
                  <a:pt x="76200" y="134362"/>
                  <a:pt x="76200" y="123825"/>
                </a:cubicBezTo>
                <a:cubicBezTo>
                  <a:pt x="76200" y="113288"/>
                  <a:pt x="84713" y="104775"/>
                  <a:pt x="95250" y="104775"/>
                </a:cubicBezTo>
                <a:close/>
                <a:moveTo>
                  <a:pt x="95250" y="171450"/>
                </a:move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95250" y="209550"/>
                </a:lnTo>
                <a:cubicBezTo>
                  <a:pt x="84713" y="209550"/>
                  <a:pt x="76200" y="201037"/>
                  <a:pt x="76200" y="190500"/>
                </a:cubicBezTo>
                <a:cubicBezTo>
                  <a:pt x="76200" y="179963"/>
                  <a:pt x="84713" y="171450"/>
                  <a:pt x="95250" y="171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1270000" y="4848225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数据驱动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270000" y="5203825"/>
            <a:ext cx="3556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ECharts实时可视化，让决策不再依赖Excel。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248400" y="40132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6451600" y="48228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21" name="Shape 18"/>
          <p:cNvSpPr/>
          <p:nvPr/>
        </p:nvSpPr>
        <p:spPr>
          <a:xfrm>
            <a:off x="6604000" y="4975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7264400" y="4848225"/>
            <a:ext cx="389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高性能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264400" y="5203825"/>
            <a:ext cx="3898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Vite与Docker加持，实现分钟级构建与秒级回滚。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208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828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短期规划 (3个月内)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2590800"/>
            <a:ext cx="5435600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完善企业用户模块深度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优化个人用户体验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增强信息广场交互功能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完成移动端适配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41656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长期规划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4673600"/>
            <a:ext cx="54356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投入AI推荐引擎，实现智能匹配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多语言国际化支持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接入BI引擎，支持自定义报表</a:t>
            </a:r>
            <a:endParaRPr lang="en-US" sz="1600" dirty="0"/>
          </a:p>
        </p:txBody>
      </p:sp>
      <p:pic>
        <p:nvPicPr>
          <p:cNvPr id="8" name="Image 1" descr="https://kimi-web-img.moonshot.cn/img/img.freepik.com/1437acef17235a7c722f51681a8a6ba910f6c303.jpg"/>
          <p:cNvPicPr>
            <a:picLocks noChangeAspect="1"/>
          </p:cNvPicPr>
          <p:nvPr/>
        </p:nvPicPr>
        <p:blipFill>
          <a:blip r:embed="rId4"/>
          <a:srcRect l="15623" r="15623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总结与答疑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78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项目成果与价值回顾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4384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平台不仅解决行业数字化空白，也为后续拓展奠定可复用框架。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43583" y="3149600"/>
            <a:ext cx="1257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75122" y="38100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核心数据表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4366" y="3149600"/>
            <a:ext cx="172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50+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934420" y="3810000"/>
            <a:ext cx="148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37016" y="3149600"/>
            <a:ext cx="889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980634" y="38100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大功能模块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076259" y="3149600"/>
            <a:ext cx="889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819878" y="38100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套部署方案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3688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3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0" y="47244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全流程闭环 · 企业级安全 · 数据可视化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9-d2sggvu1bb2p4onbon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726690"/>
            <a:ext cx="773557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第一小组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汇报日期：2025/10/23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626745" y="346329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26745" y="346329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26745" y="2541905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26745" y="2541905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2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团队与项目速览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19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团队介绍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28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第一小组成员与职责分工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590800"/>
            <a:ext cx="3619500" cy="2743200"/>
          </a:xfrm>
          <a:custGeom>
            <a:avLst/>
            <a:gdLst/>
            <a:ahLst/>
            <a:cxnLst/>
            <a:rect l="l" t="t" r="r" b="b"/>
            <a:pathLst>
              <a:path w="3619500" h="2743200">
                <a:moveTo>
                  <a:pt x="101608" y="0"/>
                </a:moveTo>
                <a:lnTo>
                  <a:pt x="3517892" y="0"/>
                </a:lnTo>
                <a:cubicBezTo>
                  <a:pt x="3574008" y="0"/>
                  <a:pt x="3619500" y="45492"/>
                  <a:pt x="3619500" y="101608"/>
                </a:cubicBezTo>
                <a:lnTo>
                  <a:pt x="3619500" y="2641592"/>
                </a:lnTo>
                <a:cubicBezTo>
                  <a:pt x="3619500" y="2697708"/>
                  <a:pt x="3574008" y="2743200"/>
                  <a:pt x="3517892" y="2743200"/>
                </a:cubicBezTo>
                <a:lnTo>
                  <a:pt x="101608" y="2743200"/>
                </a:lnTo>
                <a:cubicBezTo>
                  <a:pt x="45492" y="2743200"/>
                  <a:pt x="0" y="2697708"/>
                  <a:pt x="0" y="26415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557734" y="2794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Shape 4"/>
          <p:cNvSpPr/>
          <p:nvPr/>
        </p:nvSpPr>
        <p:spPr>
          <a:xfrm>
            <a:off x="1808559" y="3073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557734" y="3962400"/>
            <a:ext cx="101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刘行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56134" y="43688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主力开发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4724400"/>
            <a:ext cx="321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负责核心代码实现与架构落地，是项目的技术基石。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84067" y="2895600"/>
            <a:ext cx="3619500" cy="2743200"/>
          </a:xfrm>
          <a:custGeom>
            <a:avLst/>
            <a:gdLst/>
            <a:ahLst/>
            <a:cxnLst/>
            <a:rect l="l" t="t" r="r" b="b"/>
            <a:pathLst>
              <a:path w="3619500" h="2743200">
                <a:moveTo>
                  <a:pt x="101608" y="0"/>
                </a:moveTo>
                <a:lnTo>
                  <a:pt x="3517892" y="0"/>
                </a:lnTo>
                <a:cubicBezTo>
                  <a:pt x="3574008" y="0"/>
                  <a:pt x="3619500" y="45492"/>
                  <a:pt x="3619500" y="101608"/>
                </a:cubicBezTo>
                <a:lnTo>
                  <a:pt x="3619500" y="2641592"/>
                </a:lnTo>
                <a:cubicBezTo>
                  <a:pt x="3619500" y="2697708"/>
                  <a:pt x="3574008" y="2743200"/>
                  <a:pt x="3517892" y="2743200"/>
                </a:cubicBezTo>
                <a:lnTo>
                  <a:pt x="101608" y="2743200"/>
                </a:lnTo>
                <a:cubicBezTo>
                  <a:pt x="45492" y="2743200"/>
                  <a:pt x="0" y="2697708"/>
                  <a:pt x="0" y="26415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587802" y="309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3" name="Shape 10"/>
          <p:cNvSpPr/>
          <p:nvPr/>
        </p:nvSpPr>
        <p:spPr>
          <a:xfrm>
            <a:off x="5867202" y="337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60759" y="0"/>
                </a:moveTo>
                <a:cubicBezTo>
                  <a:pt x="377904" y="0"/>
                  <a:pt x="394335" y="6787"/>
                  <a:pt x="406390" y="18931"/>
                </a:cubicBezTo>
                <a:lnTo>
                  <a:pt x="438269" y="50810"/>
                </a:lnTo>
                <a:cubicBezTo>
                  <a:pt x="450413" y="62865"/>
                  <a:pt x="457200" y="79296"/>
                  <a:pt x="457200" y="96441"/>
                </a:cubicBezTo>
                <a:cubicBezTo>
                  <a:pt x="457200" y="113586"/>
                  <a:pt x="450413" y="130016"/>
                  <a:pt x="438269" y="142071"/>
                </a:cubicBezTo>
                <a:lnTo>
                  <a:pt x="398175" y="182166"/>
                </a:lnTo>
                <a:lnTo>
                  <a:pt x="275034" y="59025"/>
                </a:lnTo>
                <a:lnTo>
                  <a:pt x="315129" y="18931"/>
                </a:lnTo>
                <a:cubicBezTo>
                  <a:pt x="327184" y="6787"/>
                  <a:pt x="343614" y="0"/>
                  <a:pt x="360759" y="0"/>
                </a:cubicBezTo>
                <a:close/>
                <a:moveTo>
                  <a:pt x="52596" y="281374"/>
                </a:moveTo>
                <a:lnTo>
                  <a:pt x="244763" y="89297"/>
                </a:lnTo>
                <a:lnTo>
                  <a:pt x="367903" y="212437"/>
                </a:lnTo>
                <a:lnTo>
                  <a:pt x="175826" y="404604"/>
                </a:lnTo>
                <a:cubicBezTo>
                  <a:pt x="166271" y="414159"/>
                  <a:pt x="154305" y="421124"/>
                  <a:pt x="141268" y="424785"/>
                </a:cubicBezTo>
                <a:lnTo>
                  <a:pt x="27146" y="456396"/>
                </a:lnTo>
                <a:cubicBezTo>
                  <a:pt x="19735" y="458450"/>
                  <a:pt x="11698" y="456396"/>
                  <a:pt x="6251" y="450860"/>
                </a:cubicBezTo>
                <a:cubicBezTo>
                  <a:pt x="804" y="445324"/>
                  <a:pt x="-1339" y="437376"/>
                  <a:pt x="714" y="429964"/>
                </a:cubicBezTo>
                <a:lnTo>
                  <a:pt x="32504" y="315932"/>
                </a:lnTo>
                <a:cubicBezTo>
                  <a:pt x="36165" y="302895"/>
                  <a:pt x="43041" y="291019"/>
                  <a:pt x="52685" y="281374"/>
                </a:cubicBezTo>
                <a:close/>
                <a:moveTo>
                  <a:pt x="201275" y="72152"/>
                </a:moveTo>
                <a:lnTo>
                  <a:pt x="72152" y="201275"/>
                </a:lnTo>
                <a:lnTo>
                  <a:pt x="10448" y="139571"/>
                </a:lnTo>
                <a:cubicBezTo>
                  <a:pt x="-3483" y="125641"/>
                  <a:pt x="-3483" y="103049"/>
                  <a:pt x="10448" y="89029"/>
                </a:cubicBezTo>
                <a:lnTo>
                  <a:pt x="89029" y="10448"/>
                </a:lnTo>
                <a:cubicBezTo>
                  <a:pt x="102959" y="-3483"/>
                  <a:pt x="125551" y="-3483"/>
                  <a:pt x="139571" y="10448"/>
                </a:cubicBezTo>
                <a:lnTo>
                  <a:pt x="144840" y="15716"/>
                </a:lnTo>
                <a:lnTo>
                  <a:pt x="94565" y="65990"/>
                </a:lnTo>
                <a:cubicBezTo>
                  <a:pt x="87600" y="72956"/>
                  <a:pt x="87600" y="84296"/>
                  <a:pt x="94565" y="91261"/>
                </a:cubicBezTo>
                <a:cubicBezTo>
                  <a:pt x="101531" y="98227"/>
                  <a:pt x="112871" y="98227"/>
                  <a:pt x="119836" y="91261"/>
                </a:cubicBezTo>
                <a:lnTo>
                  <a:pt x="170111" y="40987"/>
                </a:lnTo>
                <a:lnTo>
                  <a:pt x="201275" y="72152"/>
                </a:lnTo>
                <a:close/>
                <a:moveTo>
                  <a:pt x="385048" y="255925"/>
                </a:moveTo>
                <a:lnTo>
                  <a:pt x="416213" y="287089"/>
                </a:lnTo>
                <a:lnTo>
                  <a:pt x="365939" y="337364"/>
                </a:lnTo>
                <a:cubicBezTo>
                  <a:pt x="358973" y="344329"/>
                  <a:pt x="358973" y="355669"/>
                  <a:pt x="365939" y="362635"/>
                </a:cubicBezTo>
                <a:cubicBezTo>
                  <a:pt x="372904" y="369600"/>
                  <a:pt x="384244" y="369600"/>
                  <a:pt x="391210" y="362635"/>
                </a:cubicBezTo>
                <a:lnTo>
                  <a:pt x="441484" y="312360"/>
                </a:lnTo>
                <a:lnTo>
                  <a:pt x="446752" y="317629"/>
                </a:lnTo>
                <a:cubicBezTo>
                  <a:pt x="460683" y="331559"/>
                  <a:pt x="460683" y="354151"/>
                  <a:pt x="446752" y="368171"/>
                </a:cubicBezTo>
                <a:lnTo>
                  <a:pt x="368171" y="446752"/>
                </a:lnTo>
                <a:cubicBezTo>
                  <a:pt x="354241" y="460683"/>
                  <a:pt x="331649" y="460683"/>
                  <a:pt x="317629" y="446752"/>
                </a:cubicBezTo>
                <a:lnTo>
                  <a:pt x="255925" y="385048"/>
                </a:lnTo>
                <a:lnTo>
                  <a:pt x="385048" y="2559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460802" y="4267200"/>
            <a:ext cx="127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张钰松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018683" y="4673600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开发助理 &amp; PPT制作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87267" y="5029200"/>
            <a:ext cx="321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协同调试与展示材料制作，保障项目高效推进与精彩呈现。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314134" y="2590800"/>
            <a:ext cx="3619500" cy="2743200"/>
          </a:xfrm>
          <a:custGeom>
            <a:avLst/>
            <a:gdLst/>
            <a:ahLst/>
            <a:cxnLst/>
            <a:rect l="l" t="t" r="r" b="b"/>
            <a:pathLst>
              <a:path w="3619500" h="2743200">
                <a:moveTo>
                  <a:pt x="101608" y="0"/>
                </a:moveTo>
                <a:lnTo>
                  <a:pt x="3517892" y="0"/>
                </a:lnTo>
                <a:cubicBezTo>
                  <a:pt x="3574008" y="0"/>
                  <a:pt x="3619500" y="45492"/>
                  <a:pt x="3619500" y="101608"/>
                </a:cubicBezTo>
                <a:lnTo>
                  <a:pt x="3619500" y="2641592"/>
                </a:lnTo>
                <a:cubicBezTo>
                  <a:pt x="3619500" y="2697708"/>
                  <a:pt x="3574008" y="2743200"/>
                  <a:pt x="3517892" y="2743200"/>
                </a:cubicBezTo>
                <a:lnTo>
                  <a:pt x="101608" y="2743200"/>
                </a:lnTo>
                <a:cubicBezTo>
                  <a:pt x="45492" y="2743200"/>
                  <a:pt x="0" y="2697708"/>
                  <a:pt x="0" y="26415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9617869" y="2794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7097E5"/>
          </a:solidFill>
          <a:ln/>
        </p:spPr>
      </p:sp>
      <p:sp>
        <p:nvSpPr>
          <p:cNvPr id="19" name="Shape 16"/>
          <p:cNvSpPr/>
          <p:nvPr/>
        </p:nvSpPr>
        <p:spPr>
          <a:xfrm>
            <a:off x="9954419" y="3073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07156" y="228600"/>
                </a:moveTo>
                <a:cubicBezTo>
                  <a:pt x="95280" y="228600"/>
                  <a:pt x="85725" y="238155"/>
                  <a:pt x="85725" y="250031"/>
                </a:cubicBezTo>
                <a:cubicBezTo>
                  <a:pt x="85725" y="261908"/>
                  <a:pt x="95280" y="271463"/>
                  <a:pt x="107156" y="271463"/>
                </a:cubicBezTo>
                <a:lnTo>
                  <a:pt x="235744" y="271463"/>
                </a:lnTo>
                <a:cubicBezTo>
                  <a:pt x="247620" y="271463"/>
                  <a:pt x="257175" y="261908"/>
                  <a:pt x="257175" y="250031"/>
                </a:cubicBezTo>
                <a:cubicBezTo>
                  <a:pt x="257175" y="238155"/>
                  <a:pt x="247620" y="228600"/>
                  <a:pt x="235744" y="228600"/>
                </a:cubicBezTo>
                <a:lnTo>
                  <a:pt x="107156" y="228600"/>
                </a:lnTo>
                <a:close/>
                <a:moveTo>
                  <a:pt x="107156" y="314325"/>
                </a:moveTo>
                <a:cubicBezTo>
                  <a:pt x="95280" y="314325"/>
                  <a:pt x="85725" y="323880"/>
                  <a:pt x="85725" y="335756"/>
                </a:cubicBezTo>
                <a:cubicBezTo>
                  <a:pt x="85725" y="347633"/>
                  <a:pt x="95280" y="357188"/>
                  <a:pt x="107156" y="357188"/>
                </a:cubicBezTo>
                <a:lnTo>
                  <a:pt x="235744" y="357188"/>
                </a:lnTo>
                <a:cubicBezTo>
                  <a:pt x="247620" y="357188"/>
                  <a:pt x="257175" y="347633"/>
                  <a:pt x="257175" y="335756"/>
                </a:cubicBezTo>
                <a:cubicBezTo>
                  <a:pt x="257175" y="323880"/>
                  <a:pt x="247620" y="314325"/>
                  <a:pt x="235744" y="314325"/>
                </a:cubicBezTo>
                <a:lnTo>
                  <a:pt x="107156" y="3143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9490869" y="3962400"/>
            <a:ext cx="127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韩浩然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516269" y="4368800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文档编写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517334" y="4724400"/>
            <a:ext cx="321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沉淀需求、接口与操作说明，是项目知识传承的关键。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108200"/>
            <a:ext cx="518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防腐保温智能数字平台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7686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面向企业与个人的综合性数字化平台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429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81000" y="3556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5C7CB3"/>
          </a:solidFill>
          <a:ln/>
        </p:spPr>
      </p:sp>
      <p:sp>
        <p:nvSpPr>
          <p:cNvPr id="7" name="Text 4"/>
          <p:cNvSpPr/>
          <p:nvPr/>
        </p:nvSpPr>
        <p:spPr>
          <a:xfrm>
            <a:off x="914400" y="3429000"/>
            <a:ext cx="441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企业级管理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14400" y="3733800"/>
            <a:ext cx="441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完善的组织、角色、权限体系，实现精细化管理。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191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96875" y="4318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123031"/>
                </a:moveTo>
                <a:cubicBezTo>
                  <a:pt x="78269" y="123031"/>
                  <a:pt x="51594" y="96356"/>
                  <a:pt x="51594" y="63500"/>
                </a:cubicBezTo>
                <a:cubicBezTo>
                  <a:pt x="51594" y="30644"/>
                  <a:pt x="78269" y="3969"/>
                  <a:pt x="111125" y="3969"/>
                </a:cubicBezTo>
                <a:cubicBezTo>
                  <a:pt x="143981" y="3969"/>
                  <a:pt x="170656" y="30644"/>
                  <a:pt x="170656" y="63500"/>
                </a:cubicBezTo>
                <a:cubicBezTo>
                  <a:pt x="170656" y="96356"/>
                  <a:pt x="143981" y="123031"/>
                  <a:pt x="111125" y="123031"/>
                </a:cubicBezTo>
                <a:close/>
                <a:moveTo>
                  <a:pt x="95994" y="150813"/>
                </a:moveTo>
                <a:lnTo>
                  <a:pt x="126256" y="150813"/>
                </a:lnTo>
                <a:cubicBezTo>
                  <a:pt x="131068" y="150813"/>
                  <a:pt x="134938" y="154682"/>
                  <a:pt x="134938" y="159494"/>
                </a:cubicBezTo>
                <a:cubicBezTo>
                  <a:pt x="134938" y="161578"/>
                  <a:pt x="134193" y="163562"/>
                  <a:pt x="132854" y="165150"/>
                </a:cubicBezTo>
                <a:lnTo>
                  <a:pt x="119261" y="181025"/>
                </a:lnTo>
                <a:lnTo>
                  <a:pt x="134640" y="238125"/>
                </a:lnTo>
                <a:lnTo>
                  <a:pt x="134938" y="238125"/>
                </a:lnTo>
                <a:lnTo>
                  <a:pt x="152102" y="169416"/>
                </a:lnTo>
                <a:cubicBezTo>
                  <a:pt x="153194" y="165100"/>
                  <a:pt x="157609" y="162471"/>
                  <a:pt x="161776" y="164058"/>
                </a:cubicBezTo>
                <a:cubicBezTo>
                  <a:pt x="192484" y="175766"/>
                  <a:pt x="214313" y="205532"/>
                  <a:pt x="214313" y="240357"/>
                </a:cubicBezTo>
                <a:cubicBezTo>
                  <a:pt x="214313" y="247848"/>
                  <a:pt x="208211" y="253950"/>
                  <a:pt x="200720" y="253950"/>
                </a:cubicBezTo>
                <a:lnTo>
                  <a:pt x="21530" y="254000"/>
                </a:lnTo>
                <a:cubicBezTo>
                  <a:pt x="14039" y="254000"/>
                  <a:pt x="7938" y="247898"/>
                  <a:pt x="7938" y="240407"/>
                </a:cubicBezTo>
                <a:cubicBezTo>
                  <a:pt x="7938" y="205581"/>
                  <a:pt x="29766" y="175816"/>
                  <a:pt x="60474" y="164108"/>
                </a:cubicBezTo>
                <a:cubicBezTo>
                  <a:pt x="64641" y="162520"/>
                  <a:pt x="69056" y="165150"/>
                  <a:pt x="70148" y="169466"/>
                </a:cubicBezTo>
                <a:lnTo>
                  <a:pt x="87313" y="238175"/>
                </a:lnTo>
                <a:lnTo>
                  <a:pt x="87610" y="238175"/>
                </a:lnTo>
                <a:lnTo>
                  <a:pt x="102989" y="181074"/>
                </a:lnTo>
                <a:lnTo>
                  <a:pt x="89396" y="165199"/>
                </a:lnTo>
                <a:cubicBezTo>
                  <a:pt x="88057" y="163612"/>
                  <a:pt x="87313" y="161627"/>
                  <a:pt x="87313" y="159544"/>
                </a:cubicBezTo>
                <a:cubicBezTo>
                  <a:pt x="87313" y="154732"/>
                  <a:pt x="91182" y="150862"/>
                  <a:pt x="95994" y="150862"/>
                </a:cubicBezTo>
                <a:close/>
              </a:path>
            </a:pathLst>
          </a:custGeom>
          <a:solidFill>
            <a:srgbClr val="8FA7D0"/>
          </a:solidFill>
          <a:ln/>
        </p:spPr>
      </p:sp>
      <p:sp>
        <p:nvSpPr>
          <p:cNvPr id="11" name="Text 8"/>
          <p:cNvSpPr/>
          <p:nvPr/>
        </p:nvSpPr>
        <p:spPr>
          <a:xfrm>
            <a:off x="914400" y="4191000"/>
            <a:ext cx="424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个人级便捷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14400" y="4495800"/>
            <a:ext cx="424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信息、项目、任务一体化管理，提升工作效率。</a:t>
            </a:r>
            <a:endParaRPr lang="en-US" sz="1600" dirty="0"/>
          </a:p>
        </p:txBody>
      </p:sp>
      <p:pic>
        <p:nvPicPr>
          <p:cNvPr id="13" name="Image 1" descr="https://kimi-web-img.moonshot.cn/img/img.freepik.com/ae6ce6a3e43e82b85f61ae916eb8be50d7185cc1.jpg"/>
          <p:cNvPicPr>
            <a:picLocks noChangeAspect="1"/>
          </p:cNvPicPr>
          <p:nvPr/>
        </p:nvPicPr>
        <p:blipFill>
          <a:blip r:embed="rId4"/>
          <a:srcRect l="13554" r="13554"/>
          <a:stretch/>
        </p:blipFill>
        <p:spPr>
          <a:xfrm>
            <a:off x="5334000" y="889000"/>
            <a:ext cx="66040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技术架构与实现路线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95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前后端技术栈全景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398" y="2362200"/>
            <a:ext cx="4000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7398" y="29718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398" y="29718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3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57398" y="34290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03398" y="34290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57398" y="38862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03398" y="38862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 Plus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57398" y="43434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03398" y="43434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ECharts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097933" y="2590800"/>
            <a:ext cx="4000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后端技术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351933" y="32004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4097933" y="32004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351933" y="36576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4097933" y="36576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DRF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351933" y="41148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097933" y="41148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992467" y="2590800"/>
            <a:ext cx="4000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基础设施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246467" y="32004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992467" y="32004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246467" y="36576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992467" y="36576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246467" y="4114800"/>
            <a:ext cx="3492500" cy="355600"/>
          </a:xfrm>
          <a:custGeom>
            <a:avLst/>
            <a:gdLst/>
            <a:ahLst/>
            <a:cxnLst/>
            <a:rect l="l" t="t" r="r" b="b"/>
            <a:pathLst>
              <a:path w="3492500" h="355600">
                <a:moveTo>
                  <a:pt x="177800" y="0"/>
                </a:moveTo>
                <a:lnTo>
                  <a:pt x="3314700" y="0"/>
                </a:lnTo>
                <a:cubicBezTo>
                  <a:pt x="3412830" y="0"/>
                  <a:pt x="3492500" y="79670"/>
                  <a:pt x="3492500" y="177800"/>
                </a:cubicBezTo>
                <a:lnTo>
                  <a:pt x="3492500" y="177800"/>
                </a:lnTo>
                <a:cubicBezTo>
                  <a:pt x="3492500" y="275930"/>
                  <a:pt x="3412830" y="355600"/>
                  <a:pt x="3314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7992467" y="4114800"/>
            <a:ext cx="4000500" cy="355600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Nginx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0" y="53086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整条链路开源、轻量、社区活跃，有效降低二次开发与运维门槛。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6-d2sggv61bb2p4onbonk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4254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项目架构剖析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08585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清晰的代码组织逻辑，实现高内聚低耦合，提升可维护性与可扩展性。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644650"/>
            <a:ext cx="11684000" cy="4787900"/>
          </a:xfrm>
          <a:custGeom>
            <a:avLst/>
            <a:gdLst/>
            <a:ahLst/>
            <a:cxnLst/>
            <a:rect l="l" t="t" r="r" b="b"/>
            <a:pathLst>
              <a:path w="11684000" h="4787900">
                <a:moveTo>
                  <a:pt x="101599" y="0"/>
                </a:moveTo>
                <a:lnTo>
                  <a:pt x="11582401" y="0"/>
                </a:lnTo>
                <a:cubicBezTo>
                  <a:pt x="11638512" y="0"/>
                  <a:pt x="11684000" y="45488"/>
                  <a:pt x="11684000" y="101599"/>
                </a:cubicBezTo>
                <a:lnTo>
                  <a:pt x="11684000" y="4686301"/>
                </a:lnTo>
                <a:cubicBezTo>
                  <a:pt x="11684000" y="4742412"/>
                  <a:pt x="11638512" y="4787900"/>
                  <a:pt x="11582401" y="4787900"/>
                </a:cubicBezTo>
                <a:lnTo>
                  <a:pt x="101599" y="4787900"/>
                </a:lnTo>
                <a:cubicBezTo>
                  <a:pt x="45488" y="4787900"/>
                  <a:pt x="0" y="4742412"/>
                  <a:pt x="0" y="4686301"/>
                </a:cubicBezTo>
                <a:lnTo>
                  <a:pt x="0" y="101599"/>
                </a:lnTo>
                <a:cubicBezTo>
                  <a:pt x="0" y="45488"/>
                  <a:pt x="45488" y="0"/>
                  <a:pt x="101599" y="0"/>
                </a:cubicBezTo>
                <a:close/>
              </a:path>
            </a:pathLst>
          </a:custGeom>
          <a:solidFill>
            <a:srgbClr val="5C7CB3">
              <a:alpha val="5098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1847850"/>
            <a:ext cx="1178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防腐保温智能数字平台/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0400" y="2101850"/>
            <a:ext cx="1107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backend/ </a:t>
            </a:r>
            <a:r>
              <a:rPr lang="en-US" sz="1400" dirty="0">
                <a:solidFill>
                  <a:srgbClr val="373737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Django后端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66800" y="2368550"/>
            <a:ext cx="1066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├── apps/ </a:t>
            </a:r>
            <a:r>
              <a:rPr lang="en-US" sz="1400" dirty="0">
                <a:solidFill>
                  <a:srgbClr val="373737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业务应用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66800" y="26352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│ ├── users/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66800" y="28892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│ ├── enterprises/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66800" y="31432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│ ├── persons/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66800" y="33972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│ ├── info_plaza/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66800" y="36512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│ ├── resources/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66800" y="39052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│ └── system/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66800" y="4159250"/>
            <a:ext cx="1066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└── config/ </a:t>
            </a:r>
            <a:r>
              <a:rPr lang="en-US" sz="1400" dirty="0">
                <a:solidFill>
                  <a:srgbClr val="373737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项目配置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60400" y="4425950"/>
            <a:ext cx="1107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frontend/ </a:t>
            </a:r>
            <a:r>
              <a:rPr lang="en-US" sz="1400" dirty="0">
                <a:solidFill>
                  <a:srgbClr val="373737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Vue3前端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066800" y="46926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└── src/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66800" y="49466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├── components/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66800" y="52006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├── views/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66800" y="54546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├── api/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66800" y="5708650"/>
            <a:ext cx="1117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└── router/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0400" y="5962650"/>
            <a:ext cx="1107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docker-compose.yml </a:t>
            </a:r>
            <a:r>
              <a:rPr lang="en-US" sz="1400" dirty="0">
                <a:solidFill>
                  <a:srgbClr val="373737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Docker部署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7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核心功能模块拆解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485</Words>
  <Application>Microsoft Office PowerPoint</Application>
  <PresentationFormat>宽屏</PresentationFormat>
  <Paragraphs>199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Arial</vt:lpstr>
      <vt:lpstr>MiSans</vt:lpstr>
      <vt:lpstr>Noto Sans SC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防腐保温智能数字平台答辩</dc:title>
  <dc:subject>防腐保温智能数字平台答辩</dc:subject>
  <dc:creator>Kimi</dc:creator>
  <cp:lastModifiedBy>行 刘</cp:lastModifiedBy>
  <cp:revision>3</cp:revision>
  <dcterms:created xsi:type="dcterms:W3CDTF">2025-10-22T19:53:25Z</dcterms:created>
  <dcterms:modified xsi:type="dcterms:W3CDTF">2025-10-22T20:01:19Z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{"Label":"防腐保温智能数字平台答辩","ContentProducer":"001191110108MACG2KBH8F10000","ProduceID":"d3sj54j1cvf7sbhm8l9g","ReservedCode1":"","ContentPropagator":"001191110108MACG2KBH8F20000","PropagateID":"d3sj54j1cvf7sbhm8l9g","ReservedCode2":""}</vt:lpwstr>
  </property>
</Properties>
</file>